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89" r:id="rId15"/>
    <p:sldId id="290" r:id="rId16"/>
    <p:sldId id="259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7" r:id="rId26"/>
    <p:sldId id="294" r:id="rId27"/>
    <p:sldId id="282" r:id="rId28"/>
    <p:sldId id="283" r:id="rId29"/>
    <p:sldId id="284" r:id="rId30"/>
    <p:sldId id="260" r:id="rId31"/>
    <p:sldId id="261" r:id="rId32"/>
    <p:sldId id="262" r:id="rId33"/>
    <p:sldId id="285" r:id="rId34"/>
    <p:sldId id="28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7CF1C-2514-4A6F-AC28-8EC0F2DD92A8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1313-8552-480E-8CB9-BFFE82977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4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4D9392-D929-4D79-8D71-5B09CE1D2E2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8B0023-81DD-48DA-91E3-B14BD175FCC4}" type="slidenum">
              <a:rPr lang="en-US"/>
              <a:pPr/>
              <a:t>29</a:t>
            </a:fld>
            <a:endParaRPr 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188F8805-6218-4245-AB66-82E929005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4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136904" cy="3960440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4000" dirty="0" smtClean="0"/>
              <a:t>Программы Президиума РАН 22</a:t>
            </a:r>
            <a:br>
              <a:rPr lang="ru-RU" sz="40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4000" dirty="0" smtClean="0"/>
              <a:t> Фундаментальные исследования и освоение Солнечной системы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Научное направление № 5 </a:t>
            </a:r>
            <a:r>
              <a:rPr lang="ru-RU" sz="4000" b="1" dirty="0" smtClean="0"/>
              <a:t>АТМОСФЕРЫ И КЛИМАТ ПЛАНЕТ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949280"/>
            <a:ext cx="8640960" cy="64807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Координаторы: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О.И. Кораблев, В.И.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Шематович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05064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5.1 Формирование и эволюция планетных атмосфер	      1 проект</a:t>
            </a:r>
            <a:br>
              <a:rPr lang="ru-RU" b="1" i="1" dirty="0"/>
            </a:br>
            <a:r>
              <a:rPr lang="ru-RU" b="1" i="1" dirty="0"/>
              <a:t>5.2 Химический и изотопный состав	                       4 +1 (</a:t>
            </a:r>
            <a:r>
              <a:rPr lang="ru-RU" b="1" i="1" dirty="0" err="1"/>
              <a:t>Сиб.отд</a:t>
            </a:r>
            <a:r>
              <a:rPr lang="ru-RU" b="1" i="1" dirty="0"/>
              <a:t>.) проект</a:t>
            </a:r>
            <a:br>
              <a:rPr lang="ru-RU" b="1" i="1" dirty="0"/>
            </a:br>
            <a:r>
              <a:rPr lang="ru-RU" b="1" i="1" dirty="0"/>
              <a:t>5.3 Тепловой режим, динамика и климат		      7 +1 (</a:t>
            </a:r>
            <a:r>
              <a:rPr lang="ru-RU" b="1" i="1" dirty="0" err="1"/>
              <a:t>Сиб.отд</a:t>
            </a:r>
            <a:r>
              <a:rPr lang="ru-RU" b="1" i="1" dirty="0"/>
              <a:t>.) проект	</a:t>
            </a:r>
            <a:br>
              <a:rPr lang="ru-RU" b="1" i="1" dirty="0"/>
            </a:br>
            <a:r>
              <a:rPr lang="ru-RU" b="1" i="1" dirty="0"/>
              <a:t>5.4 Атмосферные аэрозоли			      (4) </a:t>
            </a:r>
            <a:br>
              <a:rPr lang="ru-RU" b="1" i="1" dirty="0"/>
            </a:br>
            <a:r>
              <a:rPr lang="ru-RU" b="1" i="1" dirty="0"/>
              <a:t>5.5 Взаимодействие атмосферы и литосферы                   (1)</a:t>
            </a:r>
            <a:br>
              <a:rPr lang="ru-RU" b="1" i="1" dirty="0"/>
            </a:br>
            <a:r>
              <a:rPr lang="ru-RU" b="1" i="1" dirty="0"/>
              <a:t>5.6 Верхние атмосферы планет                                                1 </a:t>
            </a:r>
            <a:r>
              <a:rPr lang="ru-RU" b="1" i="1" dirty="0" smtClean="0"/>
              <a:t>проект		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Влияние космических лучей и межпланетной пыли на химию атмосфер и климат Земли и Марса.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000" dirty="0" smtClean="0"/>
              <a:t>ФТИ </a:t>
            </a:r>
            <a:r>
              <a:rPr lang="ru-RU" sz="1800" dirty="0"/>
              <a:t>им. А.Ф. Иоффе </a:t>
            </a:r>
            <a:r>
              <a:rPr lang="ru-RU" sz="2000" dirty="0" smtClean="0"/>
              <a:t>РАН   </a:t>
            </a:r>
            <a:r>
              <a:rPr lang="ru-RU" sz="2000" dirty="0"/>
              <a:t>рук. Павлов А.К.</a:t>
            </a:r>
            <a:r>
              <a:rPr lang="ru-RU" sz="4000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Основная цель проекта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</a:rPr>
              <a:t>: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 изучение вариаций содержания малых компонент в атмосферах Земли и Марса, вызываемых изменениями во времени потоков галактических космических лучей (ГКЛ), солнечных космических лучей (СКЛ), аномальной компоненты космических лучей (АК КЛ),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</a:rPr>
              <a:t>релятивистстских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 электронов и вариациями потока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</a:rPr>
              <a:t>аккрецируемой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 в атмосферу космической пыли. 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Планируется также изучать воздействие таких вариаций на большой временной шкале на климат Земли и Марса.</a:t>
            </a:r>
          </a:p>
          <a:p>
            <a:pPr>
              <a:lnSpc>
                <a:spcPct val="80000"/>
              </a:lnSpc>
            </a:pPr>
            <a:endParaRPr lang="ru-RU" sz="1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</a:rPr>
              <a:t>Конкретные процессы, которые планируется исследовать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</a:rPr>
              <a:t>: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1. Воздействие на состав атмосфер и климат мощных солнечных вспышек с учетом вклада всех составляющих СКЛ (протоны, тяжелые ионы, электроны) и ионизирующего излучения. Моделирование будет проводиться для различных величин магнитного поля Земли в соответствии с имеющимися данными по его вариациям в прошлом и эволюции плотности атмосферы Марса на шкале от 10</a:t>
            </a:r>
            <a:r>
              <a:rPr lang="ru-RU" sz="1800" baseline="30000" dirty="0">
                <a:solidFill>
                  <a:schemeClr val="tx1"/>
                </a:solidFill>
                <a:latin typeface="Times New Roman" pitchFamily="18" charset="0"/>
              </a:rPr>
              <a:t>5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 до 10</a:t>
            </a:r>
            <a:r>
              <a:rPr lang="ru-RU" sz="1800" baseline="30000" dirty="0">
                <a:solidFill>
                  <a:schemeClr val="tx1"/>
                </a:solidFill>
                <a:latin typeface="Times New Roman" pitchFamily="18" charset="0"/>
              </a:rPr>
              <a:t>9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 лет. 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2. Атмосферные и климатические эффекты, вызванные вариациями потоков всех типов КЛ во время глобальных депрессий солнечной активности типа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</a:rPr>
              <a:t>Маундеровского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 минимума и столкновений Солнечной Системы с плотными межзвездными облаками. 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3. Воздействие вариаций потоков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</a:rPr>
              <a:t>аккрецируемой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 космической пыли на земную атмосферу и климат.  </a:t>
            </a:r>
          </a:p>
        </p:txBody>
      </p:sp>
    </p:spTree>
    <p:extLst>
      <p:ext uri="{BB962C8B-B14F-4D97-AF65-F5344CB8AC3E}">
        <p14:creationId xmlns:p14="http://schemas.microsoft.com/office/powerpoint/2010/main" val="29506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4038600"/>
          </a:xfrm>
        </p:spPr>
        <p:txBody>
          <a:bodyPr>
            <a:normAutofit fontScale="90000"/>
          </a:bodyPr>
          <a:lstStyle/>
          <a:p>
            <a:r>
              <a:rPr lang="ru-RU" sz="2400">
                <a:latin typeface="Times New Roman" pitchFamily="18" charset="0"/>
              </a:rPr>
              <a:t>Методы</a:t>
            </a:r>
            <a:r>
              <a:rPr lang="en-US" sz="2400">
                <a:latin typeface="Times New Roman" pitchFamily="18" charset="0"/>
              </a:rPr>
              <a:t>:</a:t>
            </a:r>
            <a:r>
              <a:rPr lang="ru-RU" sz="2400">
                <a:latin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1.Расчет ионизации атмосфер космическими лучами  в диапазоне энергий 100 эВ -1000 ГэВ  для произвольного состава атмосферы с помощью численного кода </a:t>
            </a:r>
            <a:r>
              <a:rPr lang="en-US" sz="2400">
                <a:latin typeface="Times New Roman" pitchFamily="18" charset="0"/>
              </a:rPr>
              <a:t>GEANT4 (</a:t>
            </a:r>
            <a:r>
              <a:rPr lang="ru-RU" sz="2400">
                <a:latin typeface="Times New Roman" pitchFamily="18" charset="0"/>
              </a:rPr>
              <a:t>ЦЕРН)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2. Расчет изменений состава атмосфер с использованием одномерных и трехмерных фотохимических моделей 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ru-RU" sz="2400">
                <a:latin typeface="Times New Roman" pitchFamily="18" charset="0"/>
              </a:rPr>
              <a:t>фотохимические коды </a:t>
            </a:r>
            <a:r>
              <a:rPr lang="en-US" sz="2400">
                <a:latin typeface="Times New Roman" pitchFamily="18" charset="0"/>
              </a:rPr>
              <a:t>MOZART</a:t>
            </a:r>
            <a:r>
              <a:rPr lang="ru-RU" sz="2400">
                <a:latin typeface="Times New Roman" pitchFamily="18" charset="0"/>
              </a:rPr>
              <a:t>).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3. Расчеты поведения аэрозолей в верхней атмосфере</a:t>
            </a:r>
            <a:r>
              <a:rPr lang="en-US" sz="2400">
                <a:latin typeface="Times New Roman" pitchFamily="18" charset="0"/>
              </a:rPr>
              <a:t> c </a:t>
            </a:r>
            <a:r>
              <a:rPr lang="ru-RU" sz="2400">
                <a:latin typeface="Times New Roman" pitchFamily="18" charset="0"/>
              </a:rPr>
              <a:t>помощью микрофизической аэрозольной модели </a:t>
            </a:r>
            <a:r>
              <a:rPr lang="en-US" sz="2400">
                <a:latin typeface="Times New Roman" pitchFamily="18" charset="0"/>
              </a:rPr>
              <a:t>CARMA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4. </a:t>
            </a:r>
            <a:r>
              <a:rPr lang="ru-RU" sz="2400">
                <a:latin typeface="Times New Roman" pitchFamily="18" charset="0"/>
              </a:rPr>
              <a:t>Расчет воздействий на климат с помощью трехмерных климатических кодов </a:t>
            </a:r>
            <a:r>
              <a:rPr lang="en-US" sz="2400">
                <a:latin typeface="Times New Roman" pitchFamily="18" charset="0"/>
              </a:rPr>
              <a:t>CAM3 </a:t>
            </a:r>
            <a:r>
              <a:rPr lang="ru-RU" sz="2400">
                <a:latin typeface="Times New Roman" pitchFamily="18" charset="0"/>
              </a:rPr>
              <a:t>и </a:t>
            </a:r>
            <a:r>
              <a:rPr lang="en-US" sz="2400">
                <a:latin typeface="Times New Roman" pitchFamily="18" charset="0"/>
              </a:rPr>
              <a:t>WACCM</a:t>
            </a:r>
            <a:endParaRPr lang="ru-RU" sz="2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648200"/>
            <a:ext cx="9144000" cy="198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Ожидаемые в конце 2012 года научные результаты: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1. Получение 3</a:t>
            </a:r>
            <a:r>
              <a:rPr lang="en-US" sz="2400"/>
              <a:t>D</a:t>
            </a:r>
            <a:r>
              <a:rPr lang="ru-RU" sz="2400"/>
              <a:t> картины ионизации в атмосферах Земли и Марса для различных типов вариаций КЛ.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2. Расчет возможных изменений состава их атмосфер за счет ионизации КЛ. </a:t>
            </a:r>
          </a:p>
        </p:txBody>
      </p:sp>
    </p:spTree>
    <p:extLst>
      <p:ext uri="{BB962C8B-B14F-4D97-AF65-F5344CB8AC3E}">
        <p14:creationId xmlns:p14="http://schemas.microsoft.com/office/powerpoint/2010/main" val="30871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81" b="19319"/>
          <a:stretch/>
        </p:blipFill>
        <p:spPr bwMode="auto">
          <a:xfrm>
            <a:off x="2377788" y="4856500"/>
            <a:ext cx="4612005" cy="20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" name="ZoneTexte 1"/>
          <p:cNvSpPr txBox="1">
            <a:spLocks noChangeArrowheads="1"/>
          </p:cNvSpPr>
          <p:nvPr/>
        </p:nvSpPr>
        <p:spPr bwMode="auto">
          <a:xfrm>
            <a:off x="495435" y="260648"/>
            <a:ext cx="824884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Исследование водяного и пылевого циклов Марса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по данным наблюдений Марс-Экспресс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sz="2000" i="1" dirty="0" smtClean="0"/>
              <a:t>Рук. проекта</a:t>
            </a:r>
            <a:r>
              <a:rPr lang="ru-RU" sz="2400" i="1" dirty="0" smtClean="0"/>
              <a:t>: Федорова А.А.(ИКИ РАН)</a:t>
            </a:r>
            <a:endParaRPr lang="ru-RU" sz="24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322005" y="1844824"/>
            <a:ext cx="85285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fontAlgn="b"/>
            <a:r>
              <a:rPr lang="ru-RU" b="1" dirty="0" smtClean="0"/>
              <a:t>Основная цель проекта: </a:t>
            </a:r>
            <a:r>
              <a:rPr lang="ru-RU" dirty="0" smtClean="0"/>
              <a:t>Исследование пространственных и вертикальных вариаций водяного пара и аэрозолей в атмосфере Марса по данным </a:t>
            </a:r>
            <a:r>
              <a:rPr lang="ru-RU" dirty="0"/>
              <a:t>наблюдений Марс-Экспресс</a:t>
            </a:r>
            <a:r>
              <a:rPr lang="ru-RU" dirty="0" smtClean="0"/>
              <a:t>, поиск закономерностей его сезонных и межгодовых вариаций.</a:t>
            </a:r>
          </a:p>
          <a:p>
            <a:pPr fontAlgn="b"/>
            <a:endParaRPr lang="ru-RU" dirty="0" smtClean="0"/>
          </a:p>
          <a:p>
            <a:pPr fontAlgn="b"/>
            <a:r>
              <a:rPr lang="ru-RU" dirty="0" smtClean="0"/>
              <a:t>Экспериментальные </a:t>
            </a:r>
            <a:r>
              <a:rPr lang="ru-RU" dirty="0"/>
              <a:t>данные о временных и пространственных вариациях водяного пара, его вертикальном распределении, а также наблюдения распределения аэрозолей в атмосфере, помогают ответить на вопросы об источниках и стоках воды на поверхности и в атмосфере планеты, о механизмах обмена между сезонными полярными шапками, о природе межполушарной асимметрии глобальных запасов воды, а также о возможных долговременных изменениях климата Марса (</a:t>
            </a:r>
            <a:r>
              <a:rPr lang="ru-RU" dirty="0" err="1"/>
              <a:t>Montmessin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., 2004; </a:t>
            </a:r>
            <a:r>
              <a:rPr lang="ru-RU" dirty="0" err="1"/>
              <a:t>Pankine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., 2010</a:t>
            </a:r>
            <a:r>
              <a:rPr lang="ru-RU" dirty="0" smtClean="0"/>
              <a:t>).</a:t>
            </a:r>
          </a:p>
          <a:p>
            <a:pPr fontAlgn="b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9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260648"/>
            <a:ext cx="8856984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fontAlgn="b"/>
            <a:r>
              <a:rPr lang="ru-RU" b="1" dirty="0"/>
              <a:t>Методы и подходы: </a:t>
            </a:r>
            <a:r>
              <a:rPr lang="ru-RU" dirty="0"/>
              <a:t>обработка и интерпретация данных эксперимента СПИКАМ на КА </a:t>
            </a:r>
            <a:r>
              <a:rPr lang="ru-RU" dirty="0" err="1"/>
              <a:t>Mars</a:t>
            </a:r>
            <a:r>
              <a:rPr lang="en-US" dirty="0"/>
              <a:t>-</a:t>
            </a:r>
            <a:r>
              <a:rPr lang="ru-RU" dirty="0" err="1"/>
              <a:t>Express</a:t>
            </a:r>
            <a:r>
              <a:rPr lang="ru-RU" dirty="0"/>
              <a:t> (1-1.7 мкм, разрешение 3.5 см</a:t>
            </a:r>
            <a:r>
              <a:rPr lang="ru-RU" baseline="30000" dirty="0"/>
              <a:t>-1</a:t>
            </a:r>
            <a:r>
              <a:rPr lang="ru-RU" dirty="0"/>
              <a:t>) в полосе 1.38 мкм (</a:t>
            </a:r>
            <a:r>
              <a:rPr lang="en-US" b="1" dirty="0"/>
              <a:t>H2O</a:t>
            </a:r>
            <a:r>
              <a:rPr lang="ru-RU" dirty="0"/>
              <a:t>)</a:t>
            </a:r>
            <a:r>
              <a:rPr lang="en-US" dirty="0"/>
              <a:t> </a:t>
            </a:r>
            <a:r>
              <a:rPr lang="ru-RU" dirty="0"/>
              <a:t>с учетом многократного рассеяния. </a:t>
            </a:r>
            <a:r>
              <a:rPr lang="ru-RU" dirty="0" smtClean="0"/>
              <a:t>В </a:t>
            </a:r>
            <a:r>
              <a:rPr lang="ru-RU" dirty="0"/>
              <a:t>режиме солнечных затмений вертикальные профили </a:t>
            </a:r>
            <a:r>
              <a:rPr lang="en-US" dirty="0"/>
              <a:t>H2O </a:t>
            </a:r>
            <a:r>
              <a:rPr lang="ru-RU" dirty="0"/>
              <a:t>и аэрозоля (10 каналов от 1 до 1.7 мкм, размеры частиц и численная плотность</a:t>
            </a:r>
            <a:r>
              <a:rPr lang="ru-RU" dirty="0" smtClean="0"/>
              <a:t>)</a:t>
            </a:r>
          </a:p>
          <a:p>
            <a:pPr fontAlgn="b">
              <a:buFontTx/>
              <a:buChar char="-"/>
            </a:pPr>
            <a:r>
              <a:rPr lang="ru-RU" dirty="0" smtClean="0"/>
              <a:t>Несколько </a:t>
            </a:r>
            <a:r>
              <a:rPr lang="ru-RU" dirty="0"/>
              <a:t>миллионов </a:t>
            </a:r>
            <a:r>
              <a:rPr lang="ru-RU" dirty="0" err="1"/>
              <a:t>надирных</a:t>
            </a:r>
            <a:r>
              <a:rPr lang="ru-RU" dirty="0"/>
              <a:t> спектров, записанных в период с 2004 по 2012 </a:t>
            </a:r>
            <a:r>
              <a:rPr lang="ru-RU" dirty="0" smtClean="0"/>
              <a:t>год. Использование уже разработанных алгоритмов для восстановления водяного пара по полосе 1.38 мкм с учетом многократного рассеяния</a:t>
            </a:r>
          </a:p>
          <a:p>
            <a:pPr fontAlgn="b">
              <a:buFontTx/>
              <a:buChar char="-"/>
            </a:pPr>
            <a:r>
              <a:rPr lang="en-US" dirty="0" smtClean="0"/>
              <a:t>MY28, MY 29 </a:t>
            </a:r>
            <a:r>
              <a:rPr lang="ru-RU" dirty="0" smtClean="0"/>
              <a:t>весна северного полушария, найдено перенасыщение водяного пара на высотах 30-40 км . </a:t>
            </a:r>
            <a:endParaRPr lang="ru-RU" dirty="0"/>
          </a:p>
          <a:p>
            <a:pPr fontAlgn="b">
              <a:buFontTx/>
              <a:buChar char="-"/>
            </a:pPr>
            <a:r>
              <a:rPr lang="ru-RU" dirty="0" smtClean="0"/>
              <a:t>Сейчас около </a:t>
            </a:r>
            <a:r>
              <a:rPr lang="ru-RU" dirty="0"/>
              <a:t>1000 наблюдений солнечных затмений для 4 марсианских лет</a:t>
            </a:r>
            <a:r>
              <a:rPr lang="ru-RU" dirty="0" smtClean="0"/>
              <a:t>. </a:t>
            </a:r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Ожидаемые </a:t>
            </a:r>
            <a:r>
              <a:rPr lang="ru-RU" b="1" dirty="0"/>
              <a:t>в конце 2012 года научные результаты: 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сезонные </a:t>
            </a:r>
            <a:r>
              <a:rPr lang="ru-RU" dirty="0"/>
              <a:t>вариации аэрозолей в атмосфере Марса в диапазонах высот </a:t>
            </a:r>
            <a:r>
              <a:rPr lang="ru-RU" dirty="0" smtClean="0"/>
              <a:t>10-80 </a:t>
            </a:r>
            <a:r>
              <a:rPr lang="ru-RU" dirty="0"/>
              <a:t>км и определение микрофизических свойств аэрозольных </a:t>
            </a:r>
            <a:r>
              <a:rPr lang="ru-RU" dirty="0" smtClean="0"/>
              <a:t>частиц </a:t>
            </a:r>
            <a:r>
              <a:rPr lang="en-US" dirty="0" smtClean="0"/>
              <a:t>(</a:t>
            </a:r>
            <a:r>
              <a:rPr lang="ru-RU" dirty="0" smtClean="0"/>
              <a:t>размеры частиц и численные плотности</a:t>
            </a:r>
            <a:r>
              <a:rPr lang="en-US" dirty="0" smtClean="0"/>
              <a:t>)</a:t>
            </a:r>
            <a:r>
              <a:rPr lang="ru-RU" dirty="0" smtClean="0"/>
              <a:t>; 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продолжение </a:t>
            </a:r>
            <a:r>
              <a:rPr lang="ru-RU" dirty="0"/>
              <a:t>исследования вертикального распределения водяного пара для понимания микрофизических процессов в облаках по данным эксперимента </a:t>
            </a:r>
            <a:r>
              <a:rPr lang="ru-RU" dirty="0" smtClean="0"/>
              <a:t>СПИКАМ-ИК. Вертикальные профили </a:t>
            </a:r>
            <a:r>
              <a:rPr lang="en-US" dirty="0" smtClean="0"/>
              <a:t>H2O</a:t>
            </a:r>
            <a:r>
              <a:rPr lang="ru-RU" dirty="0" smtClean="0"/>
              <a:t> летом в южном полушарии, а также во время пылевой бури 28 года</a:t>
            </a:r>
            <a:r>
              <a:rPr lang="en-US" dirty="0" smtClean="0"/>
              <a:t> (MY28)</a:t>
            </a:r>
            <a:r>
              <a:rPr lang="ru-RU" dirty="0" smtClean="0"/>
              <a:t>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поиск </a:t>
            </a:r>
            <a:r>
              <a:rPr lang="ru-RU" dirty="0"/>
              <a:t>межгодовых вариаций водяного </a:t>
            </a:r>
            <a:r>
              <a:rPr lang="ru-RU" dirty="0" smtClean="0"/>
              <a:t>пара по сезонным картам распределения              водяного пара за 4 марсианских года, полученным по данным СПИКАМ при моделировании переноса излучения с учетом многократного рассеяния в атмосфере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buFontTx/>
              <a:buChar char="-"/>
            </a:pPr>
            <a:endParaRPr lang="ru-RU" u="sng" dirty="0">
              <a:solidFill>
                <a:srgbClr val="000000"/>
              </a:solidFill>
            </a:endParaRPr>
          </a:p>
          <a:p>
            <a:pPr algn="just">
              <a:buFontTx/>
              <a:buChar char="-"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8817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768" y="116632"/>
            <a:ext cx="8892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Создание </a:t>
            </a:r>
            <a:r>
              <a:rPr lang="ru-RU" sz="2800" dirty="0"/>
              <a:t>банков спектроскопической информации для приложений в области исследования химического состава атмосфер и климата </a:t>
            </a:r>
            <a:r>
              <a:rPr lang="ru-RU" sz="2800" dirty="0" smtClean="0"/>
              <a:t>планет</a:t>
            </a:r>
          </a:p>
          <a:p>
            <a:pPr algn="ctr"/>
            <a:r>
              <a:rPr lang="ru-RU" sz="2000" b="1" dirty="0"/>
              <a:t>Перевалов В.И. ИОА (Сибирское отделение РАН)</a:t>
            </a:r>
          </a:p>
          <a:p>
            <a:pPr algn="ctr"/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6832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Конкретная фундаментальная задача (задачи) в рамках проблемы, на решение</a:t>
            </a:r>
          </a:p>
          <a:p>
            <a:r>
              <a:rPr lang="ru-RU" b="1" dirty="0"/>
              <a:t>которой направлен проект: </a:t>
            </a:r>
            <a:endParaRPr lang="ru-RU" b="1" dirty="0" smtClean="0"/>
          </a:p>
          <a:p>
            <a:r>
              <a:rPr lang="ru-RU" dirty="0" smtClean="0"/>
              <a:t>Химический </a:t>
            </a:r>
            <a:r>
              <a:rPr lang="ru-RU" dirty="0"/>
              <a:t>и изотопный </a:t>
            </a:r>
            <a:r>
              <a:rPr lang="ru-RU" dirty="0" smtClean="0"/>
              <a:t>состав</a:t>
            </a:r>
          </a:p>
          <a:p>
            <a:endParaRPr lang="ru-RU" sz="800" dirty="0"/>
          </a:p>
          <a:p>
            <a:r>
              <a:rPr lang="ru-RU" b="1" dirty="0"/>
              <a:t>Предлагаемые методы и подходы: </a:t>
            </a:r>
            <a:endParaRPr lang="ru-RU" b="1" dirty="0" smtClean="0"/>
          </a:p>
          <a:p>
            <a:r>
              <a:rPr lang="ru-RU" dirty="0" smtClean="0"/>
              <a:t>Проект </a:t>
            </a:r>
            <a:r>
              <a:rPr lang="ru-RU" dirty="0"/>
              <a:t>направлен на создание </a:t>
            </a:r>
            <a:r>
              <a:rPr lang="ru-RU" dirty="0" smtClean="0"/>
              <a:t>банков спектроскопической </a:t>
            </a:r>
            <a:r>
              <a:rPr lang="ru-RU" dirty="0"/>
              <a:t>информации для поддержки исследований химического </a:t>
            </a:r>
            <a:r>
              <a:rPr lang="ru-RU" dirty="0" smtClean="0"/>
              <a:t>и изотопного </a:t>
            </a:r>
            <a:r>
              <a:rPr lang="ru-RU" dirty="0"/>
              <a:t>состава атмосфер планет Солнечной системы. </a:t>
            </a:r>
            <a:endParaRPr lang="ru-RU" dirty="0" smtClean="0"/>
          </a:p>
          <a:p>
            <a:r>
              <a:rPr lang="ru-RU" dirty="0" smtClean="0"/>
              <a:t>Банки параметров спектральных </a:t>
            </a:r>
            <a:r>
              <a:rPr lang="ru-RU" dirty="0"/>
              <a:t>линий будут основаны на экспериментальной информации</a:t>
            </a:r>
            <a:r>
              <a:rPr lang="ru-RU" dirty="0" smtClean="0"/>
              <a:t>, полученной </a:t>
            </a:r>
            <a:r>
              <a:rPr lang="ru-RU" dirty="0"/>
              <a:t>в ИОА СО РАН на Фурье спектрометре «</a:t>
            </a:r>
            <a:r>
              <a:rPr lang="ru-RU" dirty="0" err="1"/>
              <a:t>Брукер</a:t>
            </a:r>
            <a:r>
              <a:rPr lang="ru-RU" dirty="0"/>
              <a:t>» IFS-125HR</a:t>
            </a:r>
            <a:r>
              <a:rPr lang="ru-RU" dirty="0" smtClean="0"/>
              <a:t>, сопряженном </a:t>
            </a:r>
            <a:r>
              <a:rPr lang="ru-RU" dirty="0"/>
              <a:t>с многоходовой газовой кюветой с базой 30 метров, и на </a:t>
            </a:r>
            <a:r>
              <a:rPr lang="ru-RU" dirty="0" smtClean="0"/>
              <a:t>лазерных оптико-акустических </a:t>
            </a:r>
            <a:r>
              <a:rPr lang="ru-RU" dirty="0"/>
              <a:t>спектрометрах. </a:t>
            </a:r>
            <a:endParaRPr lang="ru-RU" dirty="0" smtClean="0"/>
          </a:p>
          <a:p>
            <a:r>
              <a:rPr lang="ru-RU" dirty="0" smtClean="0"/>
              <a:t>Однако основной </a:t>
            </a:r>
            <a:r>
              <a:rPr lang="ru-RU" dirty="0"/>
              <a:t>массив </a:t>
            </a:r>
            <a:r>
              <a:rPr lang="ru-RU" dirty="0" smtClean="0"/>
              <a:t>спектроскопической информации </a:t>
            </a:r>
            <a:r>
              <a:rPr lang="ru-RU" dirty="0"/>
              <a:t>будет получен в результате теоретического </a:t>
            </a:r>
            <a:r>
              <a:rPr lang="ru-RU" dirty="0" smtClean="0"/>
              <a:t>моделирования параметров </a:t>
            </a:r>
            <a:r>
              <a:rPr lang="ru-RU" dirty="0"/>
              <a:t>спектральных линий в рамках метода эффективных операторов и </a:t>
            </a:r>
            <a:r>
              <a:rPr lang="ru-RU" dirty="0" smtClean="0"/>
              <a:t>в рамках </a:t>
            </a:r>
            <a:r>
              <a:rPr lang="ru-RU" dirty="0"/>
              <a:t>вариационного подхода с использованием </a:t>
            </a:r>
            <a:r>
              <a:rPr lang="ru-RU" dirty="0" err="1"/>
              <a:t>ab</a:t>
            </a:r>
            <a:r>
              <a:rPr lang="ru-RU" dirty="0"/>
              <a:t> </a:t>
            </a:r>
            <a:r>
              <a:rPr lang="ru-RU" dirty="0" err="1"/>
              <a:t>initio</a:t>
            </a:r>
            <a:r>
              <a:rPr lang="ru-RU" dirty="0"/>
              <a:t> </a:t>
            </a:r>
            <a:r>
              <a:rPr lang="ru-RU" dirty="0" smtClean="0"/>
              <a:t>рассчитанных поверхностей </a:t>
            </a:r>
            <a:r>
              <a:rPr lang="ru-RU" dirty="0"/>
              <a:t>потенциальной энергии и дипольного момента. </a:t>
            </a:r>
            <a:r>
              <a:rPr lang="ru-RU" dirty="0" smtClean="0"/>
              <a:t>Теоретическое моделирование </a:t>
            </a:r>
            <a:r>
              <a:rPr lang="ru-RU" dirty="0"/>
              <a:t>будет опираться на результаты уже проведенных и </a:t>
            </a:r>
            <a:r>
              <a:rPr lang="ru-RU" dirty="0" smtClean="0"/>
              <a:t>планируемых экспериментальных </a:t>
            </a:r>
            <a:r>
              <a:rPr lang="ru-RU" dirty="0"/>
              <a:t>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35869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954" y="592690"/>
            <a:ext cx="84249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Ожидаемые в конце 2012 года научные результаты: 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dirty="0" smtClean="0"/>
              <a:t>1</a:t>
            </a:r>
            <a:r>
              <a:rPr lang="ru-RU" dirty="0"/>
              <a:t>. Будет получен </a:t>
            </a:r>
            <a:r>
              <a:rPr lang="ru-RU" dirty="0" smtClean="0"/>
              <a:t>список параметров </a:t>
            </a:r>
            <a:r>
              <a:rPr lang="ru-RU" dirty="0"/>
              <a:t>спектральных линий (центр, интенсивность и </a:t>
            </a:r>
            <a:r>
              <a:rPr lang="ru-RU" dirty="0" smtClean="0"/>
              <a:t>коэффициент </a:t>
            </a:r>
            <a:r>
              <a:rPr lang="ru-RU" dirty="0" err="1" smtClean="0"/>
              <a:t>самоуширения</a:t>
            </a:r>
            <a:r>
              <a:rPr lang="ru-RU" dirty="0"/>
              <a:t>) для молекулы углекислого газа в диапазоне очень </a:t>
            </a:r>
            <a:r>
              <a:rPr lang="ru-RU" dirty="0" smtClean="0"/>
              <a:t>слабого поглощения </a:t>
            </a:r>
            <a:r>
              <a:rPr lang="ru-RU" dirty="0"/>
              <a:t>8000-11500 см-1 на основе проведенных измерений на Фурье</a:t>
            </a:r>
          </a:p>
          <a:p>
            <a:r>
              <a:rPr lang="ru-RU" dirty="0"/>
              <a:t>спектрометре «</a:t>
            </a:r>
            <a:r>
              <a:rPr lang="ru-RU" dirty="0" err="1"/>
              <a:t>Брукер</a:t>
            </a:r>
            <a:r>
              <a:rPr lang="ru-RU" dirty="0"/>
              <a:t>» IFS-125HR, сопряженным с многоходовой газовой кюветой</a:t>
            </a:r>
          </a:p>
          <a:p>
            <a:r>
              <a:rPr lang="ru-RU" dirty="0"/>
              <a:t>с базой 30 метров, и последующего теоретического моделирования.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Будет уточнен </a:t>
            </a:r>
            <a:r>
              <a:rPr lang="ru-RU" dirty="0"/>
              <a:t>список параметров спектральных линий молекулы метана GOSAT в</a:t>
            </a:r>
          </a:p>
          <a:p>
            <a:r>
              <a:rPr lang="ru-RU" dirty="0"/>
              <a:t>диапазоне волновых чисел 5500-6200 см-1.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Будет создан список </a:t>
            </a:r>
            <a:r>
              <a:rPr lang="ru-RU" dirty="0" smtClean="0"/>
              <a:t>параметров спектральных </a:t>
            </a:r>
            <a:r>
              <a:rPr lang="ru-RU" dirty="0"/>
              <a:t>линий изотопа метана СН3D в диапазоне волновых чисел </a:t>
            </a:r>
            <a:r>
              <a:rPr lang="ru-RU" dirty="0" smtClean="0"/>
              <a:t>3700-5100 см-1 </a:t>
            </a:r>
            <a:r>
              <a:rPr lang="ru-RU" dirty="0"/>
              <a:t>на основе проведенных в </a:t>
            </a:r>
            <a:r>
              <a:rPr lang="ru-RU" dirty="0" err="1"/>
              <a:t>Реймском</a:t>
            </a:r>
            <a:r>
              <a:rPr lang="ru-RU" dirty="0"/>
              <a:t> университете измерений на </a:t>
            </a:r>
            <a:r>
              <a:rPr lang="ru-RU" dirty="0" smtClean="0"/>
              <a:t>Фурье спектрометре </a:t>
            </a:r>
            <a:r>
              <a:rPr lang="ru-RU" dirty="0"/>
              <a:t>«</a:t>
            </a:r>
            <a:r>
              <a:rPr lang="ru-RU" dirty="0" err="1"/>
              <a:t>Брукер</a:t>
            </a:r>
            <a:r>
              <a:rPr lang="ru-RU" dirty="0"/>
              <a:t>» IFS-125HR, с</a:t>
            </a:r>
            <a:r>
              <a:rPr lang="ru-RU" dirty="0" smtClean="0"/>
              <a:t>опряженном </a:t>
            </a:r>
            <a:r>
              <a:rPr lang="ru-RU" dirty="0"/>
              <a:t>с многоходовой газовой </a:t>
            </a:r>
            <a:r>
              <a:rPr lang="ru-RU" dirty="0" smtClean="0"/>
              <a:t>кюветой с </a:t>
            </a:r>
            <a:r>
              <a:rPr lang="ru-RU" dirty="0"/>
              <a:t>базой 50 метров, и последующего теоретического моделирования.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На </a:t>
            </a:r>
            <a:r>
              <a:rPr lang="ru-RU" dirty="0" smtClean="0"/>
              <a:t>основе экспериментальных </a:t>
            </a:r>
            <a:r>
              <a:rPr lang="ru-RU" dirty="0"/>
              <a:t>данных и теоретического моделирования будет создан </a:t>
            </a:r>
            <a:r>
              <a:rPr lang="ru-RU" dirty="0" smtClean="0"/>
              <a:t>список параметров </a:t>
            </a:r>
            <a:r>
              <a:rPr lang="ru-RU" dirty="0"/>
              <a:t>спектральных линий </a:t>
            </a:r>
            <a:r>
              <a:rPr lang="ru-RU" dirty="0" err="1"/>
              <a:t>дейтерированных</a:t>
            </a:r>
            <a:r>
              <a:rPr lang="ru-RU" dirty="0"/>
              <a:t> </a:t>
            </a:r>
            <a:r>
              <a:rPr lang="ru-RU" dirty="0" err="1"/>
              <a:t>изотопомеров</a:t>
            </a:r>
            <a:r>
              <a:rPr lang="ru-RU" dirty="0"/>
              <a:t> молекулы </a:t>
            </a:r>
            <a:r>
              <a:rPr lang="ru-RU" dirty="0" smtClean="0"/>
              <a:t>воды </a:t>
            </a:r>
            <a:r>
              <a:rPr lang="ru-RU" dirty="0" err="1" smtClean="0"/>
              <a:t>HDxO</a:t>
            </a:r>
            <a:r>
              <a:rPr lang="ru-RU" dirty="0" smtClean="0"/>
              <a:t> </a:t>
            </a:r>
            <a:r>
              <a:rPr lang="ru-RU" dirty="0"/>
              <a:t>(x=16, 17, 18) в диапазоне волновых чисел 5600-11600 см-1.</a:t>
            </a:r>
          </a:p>
        </p:txBody>
      </p:sp>
    </p:spTree>
    <p:extLst>
      <p:ext uri="{BB962C8B-B14F-4D97-AF65-F5344CB8AC3E}">
        <p14:creationId xmlns:p14="http://schemas.microsoft.com/office/powerpoint/2010/main" val="22808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dirty="0" smtClean="0">
                <a:latin typeface="+mj-lt"/>
              </a:rPr>
              <a:t>5.3 Тепловой режим, динамика и климат</a:t>
            </a:r>
            <a:endParaRPr lang="ru-RU" sz="4000" b="1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Засова Л.В. ИКИ: Атмосфера и климат планеты Венера</a:t>
            </a:r>
          </a:p>
          <a:p>
            <a:r>
              <a:rPr lang="ru-RU" dirty="0" smtClean="0"/>
              <a:t>Губенко В.Н. ФИРЭ: Идентификация и исследование волновых процессов в атмосферах планет земной группы по </a:t>
            </a:r>
            <a:r>
              <a:rPr lang="ru-RU" dirty="0" err="1" smtClean="0"/>
              <a:t>радиозатменным</a:t>
            </a:r>
            <a:r>
              <a:rPr lang="ru-RU" dirty="0" smtClean="0"/>
              <a:t> данным</a:t>
            </a:r>
          </a:p>
          <a:p>
            <a:r>
              <a:rPr lang="ru-RU" dirty="0" err="1" smtClean="0"/>
              <a:t>Мингалев</a:t>
            </a:r>
            <a:r>
              <a:rPr lang="ru-RU" dirty="0" smtClean="0"/>
              <a:t> И.В. ПГИ: Исследование роли динамических и радиационных процессов в формировании общей циркуляции атмосфер Венеры и Титана </a:t>
            </a:r>
          </a:p>
          <a:p>
            <a:r>
              <a:rPr lang="ru-RU" dirty="0" err="1" smtClean="0"/>
              <a:t>Чхетиани</a:t>
            </a:r>
            <a:r>
              <a:rPr lang="ru-RU" dirty="0" smtClean="0"/>
              <a:t> О.Г. ИФА: Исследование динамики и радиационных свойств планетных атмосфер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Мареев Е.А. ИПФ: Электрическое динамо в атмосферах планет Солнечной системы (также 5.4)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Петросян А.С. ИКИ: Исследование мезомасштабной динамики и связанного с ней аэрозольного цикла в атмосфере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Марса (также 5.4)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Родин А.В. МФТИ: Исследование  динамических и кинетических процессов различных масштабов в климатической системе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Марса (также 5.4)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Макогон ИОА СО:  влияние поглощения УФ-излучения атмосферным водяным паром на радиационный баланс планет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971550" y="333375"/>
            <a:ext cx="68818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3200" b="1" dirty="0">
                <a:latin typeface="Calibri" pitchFamily="34" charset="0"/>
              </a:rPr>
              <a:t>Атмосфера и климат планеты Венера</a:t>
            </a:r>
            <a:endParaRPr lang="en-US" sz="3200" b="1" dirty="0">
              <a:latin typeface="Calibri" pitchFamily="34" charset="0"/>
            </a:endParaRPr>
          </a:p>
          <a:p>
            <a:pPr algn="ctr" eaLnBrk="1" hangingPunct="1"/>
            <a:r>
              <a:rPr lang="ru-RU" sz="2800" i="1" dirty="0">
                <a:latin typeface="Calibri" pitchFamily="34" charset="0"/>
              </a:rPr>
              <a:t>Рук. </a:t>
            </a:r>
            <a:r>
              <a:rPr lang="ru-RU" sz="2800" i="1" dirty="0" err="1" smtClean="0">
                <a:latin typeface="Calibri" pitchFamily="34" charset="0"/>
              </a:rPr>
              <a:t>Л.В.Засова</a:t>
            </a:r>
            <a:r>
              <a:rPr lang="ru-RU" sz="2800" i="1" dirty="0" smtClean="0">
                <a:latin typeface="Calibri" pitchFamily="34" charset="0"/>
              </a:rPr>
              <a:t> (ИКИ РАН)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11188" y="1484313"/>
            <a:ext cx="79930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400">
                <a:latin typeface="Calibri" pitchFamily="34" charset="0"/>
              </a:rPr>
              <a:t>Цель работы:</a:t>
            </a:r>
          </a:p>
          <a:p>
            <a:pPr eaLnBrk="1" hangingPunct="1"/>
            <a:r>
              <a:rPr lang="ru-RU" sz="2400">
                <a:latin typeface="Calibri" pitchFamily="34" charset="0"/>
              </a:rPr>
              <a:t>Исследование строения, состава и динамики атмосферы Венеры по данным спектрометрии на КА «Венера-Экспресс»: </a:t>
            </a:r>
          </a:p>
          <a:p>
            <a:pPr eaLnBrk="1" hangingPunct="1">
              <a:buFontTx/>
              <a:buChar char="-"/>
            </a:pPr>
            <a:r>
              <a:rPr lang="ru-RU" sz="2400">
                <a:latin typeface="Calibri" pitchFamily="34" charset="0"/>
              </a:rPr>
              <a:t>получение трехмерных полей температуры и плотности облаков; </a:t>
            </a:r>
          </a:p>
          <a:p>
            <a:pPr eaLnBrk="1" hangingPunct="1">
              <a:buFontTx/>
              <a:buChar char="-"/>
            </a:pPr>
            <a:r>
              <a:rPr lang="ru-RU" sz="2400">
                <a:latin typeface="Calibri" pitchFamily="34" charset="0"/>
              </a:rPr>
              <a:t> картирование и мониторинг нетеплового излучения кислорода и других эмиссий в верхней мезосфере; </a:t>
            </a:r>
          </a:p>
          <a:p>
            <a:pPr eaLnBrk="1" hangingPunct="1">
              <a:buFontTx/>
              <a:buChar char="-"/>
            </a:pPr>
            <a:r>
              <a:rPr lang="ru-RU" sz="2400">
                <a:latin typeface="Calibri" pitchFamily="34" charset="0"/>
              </a:rPr>
              <a:t> измерение содержания малых газовых составляющих; </a:t>
            </a:r>
          </a:p>
          <a:p>
            <a:pPr eaLnBrk="1" hangingPunct="1">
              <a:buFontTx/>
              <a:buChar char="-"/>
            </a:pPr>
            <a:r>
              <a:rPr lang="ru-RU" sz="2400">
                <a:latin typeface="Calibri" pitchFamily="34" charset="0"/>
              </a:rPr>
              <a:t> восстановление трехмерных полей скорости ветра путем трассировки деталей облаков, малых составляющих атмосферы на различных высотах и нетепловых эмиссий</a:t>
            </a:r>
          </a:p>
        </p:txBody>
      </p:sp>
    </p:spTree>
    <p:extLst>
      <p:ext uri="{BB962C8B-B14F-4D97-AF65-F5344CB8AC3E}">
        <p14:creationId xmlns:p14="http://schemas.microsoft.com/office/powerpoint/2010/main" val="42276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827088" y="188913"/>
            <a:ext cx="589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400" b="1">
                <a:latin typeface="Calibri" pitchFamily="34" charset="0"/>
              </a:rPr>
              <a:t>Ожидаемые в конце 2012 года результаты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2550" indent="-825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b="1">
                <a:latin typeface="Calibri" pitchFamily="34" charset="0"/>
              </a:rPr>
              <a:t> По данным VIRTIS-H будут получены  содержание водяного пара и высота верхней границы облаков в северном полушарии Венеры, в дополнение к имеющимся измерениям в южном полушарии.</a:t>
            </a:r>
          </a:p>
          <a:p>
            <a:pPr eaLnBrk="1" hangingPunct="1">
              <a:buFontTx/>
              <a:buAutoNum type="arabicPeriod"/>
            </a:pPr>
            <a:r>
              <a:rPr lang="ru-RU" b="1">
                <a:latin typeface="Calibri" pitchFamily="34" charset="0"/>
              </a:rPr>
              <a:t>Будут построены карты распределения температуры на высотах 90-95 км по данным </a:t>
            </a:r>
            <a:r>
              <a:rPr lang="en-US" b="1">
                <a:latin typeface="Calibri" pitchFamily="34" charset="0"/>
              </a:rPr>
              <a:t>VIRTIS –M </a:t>
            </a:r>
            <a:r>
              <a:rPr lang="ru-RU" b="1">
                <a:latin typeface="Calibri" pitchFamily="34" charset="0"/>
              </a:rPr>
              <a:t>и –Н, проведен анализ  вариаций температуры  на этих  высотах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2333625"/>
            <a:ext cx="47529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b="1">
                <a:latin typeface="Calibri" pitchFamily="34" charset="0"/>
              </a:rPr>
              <a:t>3. </a:t>
            </a:r>
            <a:r>
              <a:rPr lang="en-US" b="1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Будут получены поля скоростей ветра на разных высотах: по данным мониторинга движения облаков </a:t>
            </a:r>
            <a:r>
              <a:rPr lang="en-US" b="1">
                <a:latin typeface="Calibri" pitchFamily="34" charset="0"/>
              </a:rPr>
              <a:t>VMC  </a:t>
            </a:r>
            <a:r>
              <a:rPr lang="ru-RU" b="1">
                <a:latin typeface="Calibri" pitchFamily="34" charset="0"/>
              </a:rPr>
              <a:t>и </a:t>
            </a:r>
            <a:r>
              <a:rPr lang="en-US" b="1">
                <a:latin typeface="Calibri" pitchFamily="34" charset="0"/>
              </a:rPr>
              <a:t>VIRTIS – M</a:t>
            </a:r>
            <a:r>
              <a:rPr lang="ru-RU" b="1">
                <a:latin typeface="Calibri" pitchFamily="34" charset="0"/>
              </a:rPr>
              <a:t> и областей свечения молекулярного </a:t>
            </a:r>
          </a:p>
          <a:p>
            <a:pPr eaLnBrk="1" hangingPunct="1"/>
            <a:r>
              <a:rPr lang="ru-RU" b="1">
                <a:latin typeface="Calibri" pitchFamily="34" charset="0"/>
              </a:rPr>
              <a:t>кислорода</a:t>
            </a:r>
            <a:r>
              <a:rPr lang="en-US" b="1">
                <a:latin typeface="Calibri" pitchFamily="34" charset="0"/>
              </a:rPr>
              <a:t> (VIRTIS-M)</a:t>
            </a:r>
            <a:r>
              <a:rPr lang="ru-RU" b="1">
                <a:latin typeface="Calibri" pitchFamily="34" charset="0"/>
              </a:rPr>
              <a:t> </a:t>
            </a:r>
            <a:endParaRPr lang="en-US" b="1">
              <a:latin typeface="Calibri" pitchFamily="34" charset="0"/>
            </a:endParaRPr>
          </a:p>
          <a:p>
            <a:pPr eaLnBrk="1" hangingPunct="1"/>
            <a:r>
              <a:rPr lang="ru-RU" b="1">
                <a:latin typeface="Calibri" pitchFamily="34" charset="0"/>
              </a:rPr>
              <a:t>4. </a:t>
            </a:r>
            <a:r>
              <a:rPr lang="en-US" b="1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Будет  детально проработана корреляция интенсивности свечения О</a:t>
            </a:r>
            <a:r>
              <a:rPr lang="ru-RU" b="1" baseline="-25000">
                <a:latin typeface="Calibri" pitchFamily="34" charset="0"/>
              </a:rPr>
              <a:t>2</a:t>
            </a:r>
            <a:r>
              <a:rPr lang="ru-RU" b="1">
                <a:latin typeface="Calibri" pitchFamily="34" charset="0"/>
              </a:rPr>
              <a:t> со скоростью ветра и температурой, исследованы  особенности циркуляции  атмосферы</a:t>
            </a:r>
          </a:p>
          <a:p>
            <a:pPr eaLnBrk="1" hangingPunct="1"/>
            <a:r>
              <a:rPr lang="ru-RU" b="1">
                <a:latin typeface="Calibri" pitchFamily="34" charset="0"/>
              </a:rPr>
              <a:t>Венеры на высотах 95-100 км</a:t>
            </a: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69" r="-729"/>
          <a:stretch>
            <a:fillRect/>
          </a:stretch>
        </p:blipFill>
        <p:spPr bwMode="auto">
          <a:xfrm>
            <a:off x="4787900" y="2492375"/>
            <a:ext cx="4105275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4859338" y="5373688"/>
            <a:ext cx="428466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b="1" i="1">
                <a:latin typeface="Calibri" pitchFamily="34" charset="0"/>
              </a:rPr>
              <a:t>Карта глобального распределения ночного свечения  О</a:t>
            </a:r>
            <a:r>
              <a:rPr lang="ru-RU" b="1" i="1" baseline="-25000">
                <a:latin typeface="Calibri" pitchFamily="34" charset="0"/>
              </a:rPr>
              <a:t>2</a:t>
            </a:r>
            <a:r>
              <a:rPr lang="ru-RU" b="1" i="1">
                <a:latin typeface="Calibri" pitchFamily="34" charset="0"/>
              </a:rPr>
              <a:t> 1.27 мкм ,</a:t>
            </a:r>
          </a:p>
          <a:p>
            <a:pPr eaLnBrk="1" hangingPunct="1"/>
            <a:r>
              <a:rPr lang="ru-RU" b="1" i="1">
                <a:latin typeface="Calibri" pitchFamily="34" charset="0"/>
              </a:rPr>
              <a:t>полученная по  718 орбитам</a:t>
            </a:r>
            <a:r>
              <a:rPr lang="en-US" b="1" i="1">
                <a:latin typeface="Calibri" pitchFamily="34" charset="0"/>
              </a:rPr>
              <a:t> VIRTIS-M</a:t>
            </a:r>
            <a:endParaRPr lang="ru-RU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1470025"/>
          </a:xfrm>
        </p:spPr>
        <p:txBody>
          <a:bodyPr/>
          <a:lstStyle/>
          <a:p>
            <a:pPr eaLnBrk="1" hangingPunct="1"/>
            <a:r>
              <a:rPr lang="ru-RU" sz="2400" smtClean="0"/>
              <a:t>Программа 22 Президиума РАН </a:t>
            </a:r>
            <a:br>
              <a:rPr lang="ru-RU" sz="2400" smtClean="0"/>
            </a:br>
            <a:r>
              <a:rPr lang="ru-RU" sz="2400" smtClean="0"/>
              <a:t>«Фундаментальные исследования и освоение Солнечной системы» (направление «Атмосферы и климат планет»).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1857375"/>
            <a:ext cx="7929562" cy="4643438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Название проекта: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«Идентификация и исследование волновых процессов в атмосферах планет земной группы по </a:t>
            </a:r>
            <a:r>
              <a:rPr lang="ru-RU" b="1" dirty="0" err="1" smtClean="0">
                <a:solidFill>
                  <a:srgbClr val="0070C0"/>
                </a:solidFill>
              </a:rPr>
              <a:t>радиозатменным</a:t>
            </a:r>
            <a:r>
              <a:rPr lang="ru-RU" b="1" dirty="0" smtClean="0">
                <a:solidFill>
                  <a:srgbClr val="0070C0"/>
                </a:solidFill>
              </a:rPr>
              <a:t> данным»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(рук. Губенко В.Н. – ФИРЭ им. В.А. Котельникова РАН)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9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Цели проекта: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 экспериментальное исследование свойств и характеристик волновых процессов в атмосферах планет земной группы по температурным данным в измерениях </a:t>
            </a:r>
            <a:r>
              <a:rPr lang="ru-RU" sz="2600" b="1" dirty="0" err="1" smtClean="0">
                <a:solidFill>
                  <a:schemeClr val="tx1"/>
                </a:solidFill>
              </a:rPr>
              <a:t>радиозатменных</a:t>
            </a:r>
            <a:r>
              <a:rPr lang="ru-RU" sz="2600" b="1" dirty="0" smtClean="0">
                <a:solidFill>
                  <a:schemeClr val="tx1"/>
                </a:solidFill>
              </a:rPr>
              <a:t> миссий </a:t>
            </a:r>
            <a:r>
              <a:rPr lang="en-US" sz="2600" b="1" dirty="0" smtClean="0">
                <a:solidFill>
                  <a:schemeClr val="tx1"/>
                </a:solidFill>
              </a:rPr>
              <a:t>CHAMP</a:t>
            </a:r>
            <a:r>
              <a:rPr lang="ru-RU" sz="2600" b="1" dirty="0" smtClean="0">
                <a:solidFill>
                  <a:schemeClr val="tx1"/>
                </a:solidFill>
              </a:rPr>
              <a:t>, </a:t>
            </a:r>
            <a:r>
              <a:rPr lang="en-US" sz="2600" b="1" dirty="0" smtClean="0">
                <a:solidFill>
                  <a:schemeClr val="tx1"/>
                </a:solidFill>
              </a:rPr>
              <a:t>COSMIC</a:t>
            </a:r>
            <a:r>
              <a:rPr lang="ru-RU" sz="2600" b="1" dirty="0" smtClean="0">
                <a:solidFill>
                  <a:schemeClr val="tx1"/>
                </a:solidFill>
              </a:rPr>
              <a:t>, </a:t>
            </a:r>
            <a:r>
              <a:rPr lang="en-US" sz="2600" b="1" dirty="0" smtClean="0">
                <a:solidFill>
                  <a:schemeClr val="tx1"/>
                </a:solidFill>
              </a:rPr>
              <a:t>GRACE</a:t>
            </a:r>
            <a:r>
              <a:rPr lang="ru-RU" sz="2600" b="1" dirty="0" smtClean="0">
                <a:solidFill>
                  <a:schemeClr val="tx1"/>
                </a:solidFill>
              </a:rPr>
              <a:t>, </a:t>
            </a:r>
            <a:r>
              <a:rPr lang="en-US" sz="2600" b="1" dirty="0" smtClean="0">
                <a:solidFill>
                  <a:schemeClr val="tx1"/>
                </a:solidFill>
              </a:rPr>
              <a:t>METOP</a:t>
            </a:r>
            <a:r>
              <a:rPr lang="ru-RU" sz="2600" b="1" dirty="0" smtClean="0">
                <a:solidFill>
                  <a:schemeClr val="tx1"/>
                </a:solidFill>
              </a:rPr>
              <a:t> (Земля), ВЕНЕРА 15 и 16, </a:t>
            </a:r>
            <a:r>
              <a:rPr lang="en-US" sz="2600" b="1" dirty="0" smtClean="0">
                <a:solidFill>
                  <a:schemeClr val="tx1"/>
                </a:solidFill>
              </a:rPr>
              <a:t>MAGELLAN</a:t>
            </a:r>
            <a:r>
              <a:rPr lang="ru-RU" sz="2600" b="1" dirty="0" smtClean="0">
                <a:solidFill>
                  <a:schemeClr val="tx1"/>
                </a:solidFill>
              </a:rPr>
              <a:t> (Венера) и </a:t>
            </a:r>
            <a:r>
              <a:rPr lang="en-US" sz="2600" b="1" dirty="0" smtClean="0">
                <a:solidFill>
                  <a:schemeClr val="tx1"/>
                </a:solidFill>
              </a:rPr>
              <a:t>MARS GLOBAL SURVEYOR</a:t>
            </a:r>
            <a:r>
              <a:rPr lang="ru-RU" sz="2600" b="1" dirty="0" smtClean="0">
                <a:solidFill>
                  <a:schemeClr val="tx1"/>
                </a:solidFill>
              </a:rPr>
              <a:t> (Марс):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marL="268288" indent="-268288" algn="l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600" b="1" i="1" dirty="0" smtClean="0">
                <a:solidFill>
                  <a:srgbClr val="0070C0"/>
                </a:solidFill>
              </a:rPr>
              <a:t>идентификация волновых событий и реконструкция параметров внутренних гравитационных волн (ВГВ) в планетарных атмосферах на основе анализа </a:t>
            </a:r>
            <a:r>
              <a:rPr lang="ru-RU" sz="2600" b="1" i="1" dirty="0" err="1" smtClean="0">
                <a:solidFill>
                  <a:srgbClr val="0070C0"/>
                </a:solidFill>
              </a:rPr>
              <a:t>радиозатменных</a:t>
            </a:r>
            <a:r>
              <a:rPr lang="ru-RU" sz="2600" b="1" i="1" dirty="0" smtClean="0">
                <a:solidFill>
                  <a:srgbClr val="0070C0"/>
                </a:solidFill>
              </a:rPr>
              <a:t> восстановлений вертикальных профилей температуры с целью изучения волновой активности и определения характеристик ВГВ в глобальном масштабе; </a:t>
            </a:r>
          </a:p>
          <a:p>
            <a:pPr marL="268288" indent="-268288" algn="l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z="2600" b="1" i="1" dirty="0" smtClean="0">
                <a:solidFill>
                  <a:srgbClr val="00B050"/>
                </a:solidFill>
              </a:rPr>
              <a:t> сравнительный </a:t>
            </a:r>
            <a:r>
              <a:rPr lang="ru-RU" sz="2600" b="1" i="1" dirty="0" err="1" smtClean="0">
                <a:solidFill>
                  <a:srgbClr val="00B050"/>
                </a:solidFill>
              </a:rPr>
              <a:t>планетологический</a:t>
            </a:r>
            <a:r>
              <a:rPr lang="ru-RU" sz="2600" b="1" i="1" dirty="0" smtClean="0">
                <a:solidFill>
                  <a:srgbClr val="00B050"/>
                </a:solidFill>
              </a:rPr>
              <a:t> анализ активности ВГВ в атмосферах Земли, Венеры и Марса с целью выяснения роли волновых процессов в формировании теплового режима, динамики и климата. </a:t>
            </a:r>
          </a:p>
        </p:txBody>
      </p:sp>
    </p:spTree>
    <p:extLst>
      <p:ext uri="{BB962C8B-B14F-4D97-AF65-F5344CB8AC3E}">
        <p14:creationId xmlns:p14="http://schemas.microsoft.com/office/powerpoint/2010/main" val="18343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5.1 Формирование и эволюция планетных атмосфер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Толстихин И.Н. ГИ КНЦ: Дегазация Земли, формирование и эволюция атмосферы и взаимодействие атмосферы и мантии Земли (также 5.5)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Задачи 1-го года и ожидаемые в конце 2012 года научные 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" indent="0" algn="just" eaLnBrk="1" hangingPunct="1">
              <a:buFont typeface="Arial" charset="0"/>
              <a:buNone/>
              <a:tabLst>
                <a:tab pos="85725" algn="l"/>
              </a:tabLst>
              <a:defRPr/>
            </a:pPr>
            <a:r>
              <a:rPr lang="ru-RU" sz="2300" b="1" dirty="0" smtClean="0">
                <a:solidFill>
                  <a:srgbClr val="0070C0"/>
                </a:solidFill>
              </a:rPr>
              <a:t>По данным обработки и анализа </a:t>
            </a:r>
            <a:r>
              <a:rPr lang="ru-RU" sz="2300" b="1" dirty="0" err="1" smtClean="0">
                <a:solidFill>
                  <a:srgbClr val="0070C0"/>
                </a:solidFill>
              </a:rPr>
              <a:t>радиозатменных</a:t>
            </a:r>
            <a:r>
              <a:rPr lang="ru-RU" sz="2300" b="1" dirty="0" smtClean="0">
                <a:solidFill>
                  <a:srgbClr val="0070C0"/>
                </a:solidFill>
              </a:rPr>
              <a:t> измерений </a:t>
            </a:r>
            <a:r>
              <a:rPr lang="en-US" sz="2300" b="1" dirty="0" smtClean="0">
                <a:solidFill>
                  <a:srgbClr val="0070C0"/>
                </a:solidFill>
              </a:rPr>
              <a:t>GPS COSMIC </a:t>
            </a:r>
            <a:r>
              <a:rPr lang="ru-RU" sz="2300" b="1" dirty="0" smtClean="0">
                <a:solidFill>
                  <a:srgbClr val="0070C0"/>
                </a:solidFill>
              </a:rPr>
              <a:t>в атмосфере Земли за период с 2006 по 2009 г.: </a:t>
            </a:r>
          </a:p>
          <a:p>
            <a:pPr marL="93663" indent="-93663" algn="just" eaLnBrk="1" hangingPunct="1">
              <a:buFont typeface="Arial" charset="0"/>
              <a:buAutoNum type="arabicPeriod"/>
              <a:defRPr/>
            </a:pP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ru-RU" sz="1700" b="1" dirty="0" smtClean="0">
                <a:solidFill>
                  <a:srgbClr val="0070C0"/>
                </a:solidFill>
              </a:rPr>
              <a:t>Будут идентифицированы волновые события и реконструированы характеристики ВГВ в полярных районах атмосферы Арктики и Антарктики на широтах &gt;60</a:t>
            </a:r>
            <a:r>
              <a:rPr lang="ru-RU" sz="1700" b="1" baseline="30000" dirty="0" smtClean="0">
                <a:solidFill>
                  <a:srgbClr val="0070C0"/>
                </a:solidFill>
              </a:rPr>
              <a:t>о</a:t>
            </a:r>
            <a:r>
              <a:rPr lang="ru-RU" sz="1700" b="1" dirty="0" smtClean="0">
                <a:solidFill>
                  <a:srgbClr val="0070C0"/>
                </a:solidFill>
              </a:rPr>
              <a:t>; </a:t>
            </a:r>
          </a:p>
          <a:p>
            <a:pPr marL="85725" indent="-85725" algn="just" eaLnBrk="1" hangingPunct="1">
              <a:buFont typeface="Arial" charset="0"/>
              <a:buAutoNum type="arabicPeriod"/>
              <a:tabLst>
                <a:tab pos="85725" algn="l"/>
              </a:tabLst>
              <a:defRPr/>
            </a:pPr>
            <a:r>
              <a:rPr lang="ru-RU" sz="1700" b="1" dirty="0" smtClean="0">
                <a:solidFill>
                  <a:srgbClr val="0070C0"/>
                </a:solidFill>
              </a:rPr>
              <a:t> Будут определены географические и сезонные распределения потенциальной энергии (индикатор волновой активности) и, на основе полученных распределений, будет проведен сравнительный анализ глобальной морфологии волновой активности и влияющих на нее факторов в полярной атмосфере Арктики и Антарктики. </a:t>
            </a:r>
          </a:p>
          <a:p>
            <a:pPr marL="85725" indent="0" algn="just" eaLnBrk="1" hangingPunct="1">
              <a:buFont typeface="Arial" charset="0"/>
              <a:buNone/>
              <a:defRPr/>
            </a:pPr>
            <a:r>
              <a:rPr lang="ru-RU" sz="1700" b="1" dirty="0" smtClean="0">
                <a:solidFill>
                  <a:srgbClr val="008A3E"/>
                </a:solidFill>
              </a:rPr>
              <a:t>По данным обработки и анализа профилей температуры, восстановленных из </a:t>
            </a:r>
            <a:r>
              <a:rPr lang="ru-RU" sz="1700" b="1" dirty="0" err="1" smtClean="0">
                <a:solidFill>
                  <a:srgbClr val="008A3E"/>
                </a:solidFill>
              </a:rPr>
              <a:t>радиозатменных</a:t>
            </a:r>
            <a:r>
              <a:rPr lang="ru-RU" sz="1700" b="1" dirty="0" smtClean="0">
                <a:solidFill>
                  <a:srgbClr val="008A3E"/>
                </a:solidFill>
              </a:rPr>
              <a:t> измерений </a:t>
            </a:r>
            <a:r>
              <a:rPr lang="en-US" sz="1700" b="1" dirty="0" smtClean="0">
                <a:solidFill>
                  <a:srgbClr val="008A3E"/>
                </a:solidFill>
              </a:rPr>
              <a:t>MARS GLOBAL SURVEYOR</a:t>
            </a:r>
            <a:r>
              <a:rPr lang="ru-RU" sz="1700" b="1" dirty="0" smtClean="0">
                <a:solidFill>
                  <a:srgbClr val="008A3E"/>
                </a:solidFill>
              </a:rPr>
              <a:t> в атмосфере Марса, будут идентифицированы волновые события и реконструированы характеристики ВГВ, а также будет проведено исследование волновой активности и влияющих на нее факторов в атмосфере планеты.</a:t>
            </a:r>
          </a:p>
          <a:p>
            <a:pPr marL="85725" indent="0" algn="just" eaLnBrk="1" hangingPunct="1">
              <a:buFont typeface="Arial" charset="0"/>
              <a:buNone/>
              <a:defRPr/>
            </a:pPr>
            <a:r>
              <a:rPr lang="ru-RU" sz="1700" b="1" i="1" dirty="0" smtClean="0"/>
              <a:t>По научным результатам, ожидаемым в конце 2012 г., предполагается направление в печать 2 статьи.</a:t>
            </a:r>
            <a:endParaRPr lang="ru-RU" sz="1700" b="1" i="1" dirty="0"/>
          </a:p>
        </p:txBody>
      </p:sp>
    </p:spTree>
    <p:extLst>
      <p:ext uri="{BB962C8B-B14F-4D97-AF65-F5344CB8AC3E}">
        <p14:creationId xmlns:p14="http://schemas.microsoft.com/office/powerpoint/2010/main" val="34134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ru-RU" altLang="zh-CN" sz="2000" b="1" i="1">
                <a:solidFill>
                  <a:srgbClr val="660066"/>
                </a:solidFill>
              </a:rPr>
              <a:t>Инициативный проект</a:t>
            </a:r>
            <a:r>
              <a:rPr lang="ru-RU" altLang="zh-CN" sz="2000" b="1">
                <a:solidFill>
                  <a:srgbClr val="660066"/>
                </a:solidFill>
              </a:rPr>
              <a:t> </a:t>
            </a:r>
            <a:r>
              <a:rPr lang="ru-RU" altLang="zh-CN" sz="2000" b="1"/>
              <a:t>ИССЛЕДОВАНИЕ РОЛИ ДИНАМИЧЕСКИХ И РАДИАЦИОННЫХ ПРОЦЕССОВ В ФОРМИРОВАНИИ ОБЩЕЙ ЦИРКУЛЯЦИИ АТМОСФЕР ВЕНЕРЫ И ТИТАНА</a:t>
            </a:r>
            <a:endParaRPr lang="ru-RU" sz="20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ru-RU" altLang="zh-CN" sz="2000" b="1" i="1" dirty="0">
                <a:solidFill>
                  <a:srgbClr val="660066"/>
                </a:solidFill>
              </a:rPr>
              <a:t>Руководитель проекта</a:t>
            </a:r>
            <a:r>
              <a:rPr lang="ru-RU" altLang="zh-CN" sz="2000" b="1" dirty="0"/>
              <a:t>  </a:t>
            </a:r>
            <a:r>
              <a:rPr lang="ru-RU" altLang="zh-CN" sz="2000" b="1" i="1" dirty="0" err="1">
                <a:solidFill>
                  <a:schemeClr val="tx2"/>
                </a:solidFill>
              </a:rPr>
              <a:t>Мингалев</a:t>
            </a:r>
            <a:r>
              <a:rPr lang="ru-RU" altLang="zh-CN" sz="2000" b="1" i="1" dirty="0">
                <a:solidFill>
                  <a:schemeClr val="tx2"/>
                </a:solidFill>
              </a:rPr>
              <a:t> И.В.</a:t>
            </a:r>
            <a:r>
              <a:rPr lang="ru-RU" altLang="zh-CN" sz="2000" b="1" dirty="0"/>
              <a:t> </a:t>
            </a:r>
            <a:r>
              <a:rPr lang="ru-RU" altLang="zh-CN" sz="2000" b="1" dirty="0" smtClean="0"/>
              <a:t>(ПГИ)</a:t>
            </a:r>
            <a:endParaRPr lang="ru-RU" sz="2000" b="1" dirty="0"/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ru-RU" sz="2000" b="1" i="1" dirty="0">
                <a:solidFill>
                  <a:srgbClr val="660066"/>
                </a:solidFill>
              </a:rPr>
              <a:t>ЦЕЛИ ПРОЕКТА </a:t>
            </a:r>
            <a:r>
              <a:rPr lang="ru-RU" altLang="zh-CN" sz="2000" b="1" i="1" dirty="0"/>
              <a:t>Исследование роли динамических и радиационных процессов в формировании режима общей циркуляции атмосфер Венеры и Титана.</a:t>
            </a:r>
            <a:r>
              <a:rPr lang="ru-RU" altLang="zh-CN" sz="2000" b="1" dirty="0"/>
              <a:t> Исследование механизмов возбуждения и поддержания зональной </a:t>
            </a:r>
            <a:r>
              <a:rPr lang="ru-RU" altLang="zh-CN" sz="2000" b="1" dirty="0" err="1"/>
              <a:t>суперротации</a:t>
            </a:r>
            <a:r>
              <a:rPr lang="ru-RU" altLang="zh-CN" sz="2000" b="1" dirty="0"/>
              <a:t>. 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ru-RU" altLang="zh-CN" sz="2000" b="1" i="1" dirty="0">
                <a:solidFill>
                  <a:srgbClr val="660033"/>
                </a:solidFill>
              </a:rPr>
              <a:t>Конкретные задачи, на решение которой направлен проект:</a:t>
            </a:r>
            <a:r>
              <a:rPr lang="ru-RU" altLang="zh-CN" sz="2000" b="1" dirty="0"/>
              <a:t> 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FontTx/>
              <a:buAutoNum type="arabicParenR"/>
            </a:pPr>
            <a:r>
              <a:rPr lang="ru-RU" altLang="zh-CN" sz="2000" b="1" dirty="0"/>
              <a:t>исследование общей циркуляции атмосферы Венеры  от поверхности до высот 120-150 км и ее зависимости от параметров радиационного нагрева атмосферы; 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FontTx/>
              <a:buAutoNum type="arabicParenR"/>
            </a:pPr>
            <a:r>
              <a:rPr lang="ru-RU" altLang="zh-CN" sz="2000" b="1" dirty="0"/>
              <a:t>исследование общей циркуляции атмосферы Титана на высотах ниже 500 км и ее зависимости от параметров радиационного нагрева атмосферы; 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ru-RU" altLang="zh-CN" sz="2000" b="1" dirty="0"/>
              <a:t>разработка современных блоков переноса излучения и динамики аэрозолей для моделей общей циркуляции атмосфер Венеры и Титана.</a:t>
            </a:r>
            <a:r>
              <a:rPr lang="ru-RU" altLang="zh-CN" sz="1800" b="1" dirty="0"/>
              <a:t> </a:t>
            </a:r>
            <a:endParaRPr lang="ru-RU" sz="1800" b="1" dirty="0"/>
          </a:p>
          <a:p>
            <a:pPr marL="609600" indent="-609600">
              <a:buFontTx/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0087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9850"/>
            <a:ext cx="9144000" cy="666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ru-RU" altLang="zh-CN" sz="2000" b="1" i="1">
                <a:solidFill>
                  <a:srgbClr val="660033"/>
                </a:solidFill>
              </a:rPr>
              <a:t>Ожидаемые в конце 2012 года научные результаты.</a:t>
            </a:r>
            <a:r>
              <a:rPr lang="ru-RU" altLang="zh-CN" sz="2000" b="1"/>
              <a:t>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FontTx/>
              <a:buAutoNum type="arabicPeriod"/>
            </a:pPr>
            <a:r>
              <a:rPr lang="ru-RU" altLang="zh-CN" sz="2000" b="1"/>
              <a:t>Детальное исследование общей циркуляции атмосферы Венеры и динамики полярных вихрей с помощью негидростатической модели общей циркуляции</a:t>
            </a:r>
            <a:r>
              <a:rPr lang="ru-RU" altLang="zh-CN" sz="2000"/>
              <a:t> </a:t>
            </a:r>
            <a:r>
              <a:rPr lang="ru-RU" altLang="zh-CN" sz="2000" b="1"/>
              <a:t>атмосферы; </a:t>
            </a: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ru-RU" altLang="zh-CN" sz="2000" b="1"/>
              <a:t>исследование общей циркуляции атмосферы Титана ниже высоты 500 км с помощью негидростатической модели общей циркуляции</a:t>
            </a:r>
            <a:r>
              <a:rPr lang="ru-RU" altLang="zh-CN" sz="2000"/>
              <a:t> </a:t>
            </a:r>
            <a:r>
              <a:rPr lang="ru-RU" altLang="zh-CN" sz="2000" b="1"/>
              <a:t>атмосферы;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AutoNum type="arabicPeriod"/>
            </a:pPr>
            <a:r>
              <a:rPr lang="ru-RU" altLang="zh-CN" sz="2000" b="1"/>
              <a:t>интерпретация имеющихся данных наблюдений о динамике атмосфер Венеры и Титана;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ru-RU" altLang="zh-CN" sz="2000" b="1" i="1">
                <a:solidFill>
                  <a:srgbClr val="660033"/>
                </a:solidFill>
              </a:rPr>
              <a:t>Имеющийся научный задел:</a:t>
            </a:r>
            <a:r>
              <a:rPr lang="ru-RU" altLang="zh-CN" sz="2000" b="1"/>
              <a:t> Нашей группой совместно с А.В.Родиным (</a:t>
            </a:r>
            <a:r>
              <a:rPr lang="ru-RU" altLang="zh-CN" b="1"/>
              <a:t>ИКИ РАН, МФТИ)</a:t>
            </a:r>
            <a:r>
              <a:rPr lang="ru-RU" altLang="zh-CN"/>
              <a:t> </a:t>
            </a:r>
            <a:r>
              <a:rPr lang="ru-RU" altLang="zh-CN" sz="2000" b="1"/>
              <a:t>были созданы модели общей циркуляции атмосфер Венеры и Титана, основанные на численном решении полной системы уравнений движения вязкого сжимаемого газа на регулярных и </a:t>
            </a:r>
            <a:r>
              <a:rPr lang="ru-RU" altLang="zh-CN" b="1"/>
              <a:t>нерегулярных</a:t>
            </a:r>
            <a:r>
              <a:rPr lang="ru-RU" altLang="zh-CN" sz="2000" b="1"/>
              <a:t> пространственных сетках. Программные реализации этих моделей позволяют проводить расчеты на многопроцессорных компьютерах и на графических ускорителях компании NVIDIA.</a:t>
            </a:r>
            <a:r>
              <a:rPr lang="ru-RU" altLang="zh-CN" sz="2000"/>
              <a:t> </a:t>
            </a:r>
            <a:r>
              <a:rPr lang="ru-RU" altLang="zh-CN" sz="2000" b="1"/>
              <a:t>Эти модели позволили впервые в мире получить при моделировании ряд важных особенностей циркуляции атмосферы Венеры. </a:t>
            </a:r>
          </a:p>
        </p:txBody>
      </p:sp>
    </p:spTree>
    <p:extLst>
      <p:ext uri="{BB962C8B-B14F-4D97-AF65-F5344CB8AC3E}">
        <p14:creationId xmlns:p14="http://schemas.microsoft.com/office/powerpoint/2010/main" val="15849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435975" cy="64087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dirty="0" smtClean="0"/>
              <a:t>Институт физики атмосферы им. А.М. Обухова РАН</a:t>
            </a:r>
          </a:p>
          <a:p>
            <a:pPr algn="ctr" eaLnBrk="1" hangingPunct="1">
              <a:buFontTx/>
              <a:buNone/>
            </a:pPr>
            <a:r>
              <a:rPr lang="ru-RU" sz="2000" b="1" dirty="0" smtClean="0"/>
              <a:t>Рук. проекта: О.Г. </a:t>
            </a:r>
            <a:r>
              <a:rPr lang="ru-RU" sz="2000" b="1" dirty="0" err="1" smtClean="0"/>
              <a:t>Чхетиани</a:t>
            </a:r>
            <a:endParaRPr lang="ru-RU" sz="2000" b="1" dirty="0" smtClean="0"/>
          </a:p>
          <a:p>
            <a:pPr algn="ctr">
              <a:buNone/>
            </a:pPr>
            <a:r>
              <a:rPr lang="ru-RU" b="1" dirty="0"/>
              <a:t>Исследование динамики и радиационных свойств планетных атмосфер</a:t>
            </a:r>
            <a:endParaRPr lang="en-US" b="1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/>
            <a:r>
              <a:rPr lang="ru-RU" sz="2800" b="1" dirty="0" smtClean="0"/>
              <a:t>Название и цель проекта:</a:t>
            </a:r>
            <a:r>
              <a:rPr lang="ru-RU" sz="2800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  </a:t>
            </a:r>
            <a:r>
              <a:rPr lang="en-US" sz="2800" dirty="0" smtClean="0"/>
              <a:t> </a:t>
            </a:r>
            <a:r>
              <a:rPr lang="ru-RU" sz="2400" dirty="0" smtClean="0"/>
              <a:t>Исследование процессов выноса пустынного аэрозоля с поверхности Марса и дальнейшего его транспорта в марсианской атмосфере.</a:t>
            </a:r>
            <a:endParaRPr lang="en-US" sz="4000" dirty="0" smtClean="0"/>
          </a:p>
          <a:p>
            <a:pPr eaLnBrk="1" hangingPunct="1"/>
            <a:r>
              <a:rPr lang="ru-RU" sz="2800" b="1" dirty="0" smtClean="0"/>
              <a:t>Задачи 1-го года:</a:t>
            </a:r>
            <a:r>
              <a:rPr lang="ru-RU" sz="2800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    </a:t>
            </a:r>
            <a:r>
              <a:rPr lang="ru-RU" sz="2400" dirty="0" smtClean="0"/>
              <a:t>Оценка термических и динамических параметров движения в тонком вязко-термическом слое воздуха вблизи песчаной марсианской поверхности с учетом радиационных притоков тепла и процессов теплопередачи в слое почвы и воздуха. </a:t>
            </a:r>
          </a:p>
        </p:txBody>
      </p:sp>
    </p:spTree>
    <p:extLst>
      <p:ext uri="{BB962C8B-B14F-4D97-AF65-F5344CB8AC3E}">
        <p14:creationId xmlns:p14="http://schemas.microsoft.com/office/powerpoint/2010/main" val="35764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03213" y="207963"/>
            <a:ext cx="8589962" cy="70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ru-RU" sz="2000"/>
              <a:t> </a:t>
            </a:r>
            <a:r>
              <a:rPr lang="ru-RU" sz="2800" b="1"/>
              <a:t>Ожидаемые результаты: </a:t>
            </a:r>
          </a:p>
          <a:p>
            <a:pPr eaLnBrk="1" hangingPunct="1"/>
            <a:r>
              <a:rPr lang="ru-RU" sz="2400"/>
              <a:t>Будет определена величина падения температуры в приповерхностном слое вблизи нагретой поверхности и скорости выноса аэрозоля в зависимости от термических и иных свойств подстилающей поверхности и метеорологических (климатических) условий в марсианской атмосфере.</a:t>
            </a:r>
          </a:p>
          <a:p>
            <a:pPr eaLnBrk="1" hangingPunct="1"/>
            <a:r>
              <a:rPr lang="ru-RU" sz="2400"/>
              <a:t>Будет проведена оценка влияние прямого нагрева солнечной радиацией поднятой пыли на динамику интенсивных вертикальных вихрей. </a:t>
            </a:r>
          </a:p>
          <a:p>
            <a:pPr eaLnBrk="1" hangingPunct="1"/>
            <a:r>
              <a:rPr lang="ru-RU" sz="2400"/>
              <a:t>Будет проведена модельная оценка потока пыли переносимого марсианскими пыльными вихрями в зависимости от значения параметра Монина-Обухова.</a:t>
            </a:r>
          </a:p>
          <a:p>
            <a:pPr eaLnBrk="1" hangingPunct="1"/>
            <a:endParaRPr lang="ru-RU" sz="2400"/>
          </a:p>
          <a:p>
            <a:pPr eaLnBrk="1" hangingPunct="1"/>
            <a:endParaRPr lang="ru-RU" sz="2400"/>
          </a:p>
          <a:p>
            <a:pPr eaLnBrk="1" hangingPunct="1"/>
            <a:endParaRPr lang="ru-RU" sz="2400"/>
          </a:p>
          <a:p>
            <a:pPr eaLnBrk="1" hangingPunct="1"/>
            <a:endParaRPr lang="ru-RU" sz="2400"/>
          </a:p>
          <a:p>
            <a:pPr eaLnBrk="1" hangingPunct="1"/>
            <a:endParaRPr lang="ru-RU" sz="2400"/>
          </a:p>
          <a:p>
            <a:pPr eaLnBrk="1" hangingPunct="1"/>
            <a:endParaRPr lang="ru-RU" sz="2400" baseline="-2500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58750" y="5013325"/>
            <a:ext cx="8693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71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5841" y="26064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/>
              <a:t>Электрическое динамо в атмосферах планет Солнечной системы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2000" i="1" dirty="0"/>
              <a:t>Рук. проекта</a:t>
            </a:r>
            <a:r>
              <a:rPr lang="ru-RU" sz="2400" i="1" dirty="0"/>
              <a:t>: </a:t>
            </a:r>
            <a:r>
              <a:rPr lang="ru-RU" sz="2000" b="1" i="1" dirty="0" smtClean="0"/>
              <a:t>Мареев </a:t>
            </a:r>
            <a:r>
              <a:rPr lang="ru-RU" sz="2000" b="1" i="1" dirty="0"/>
              <a:t>Е.А</a:t>
            </a:r>
            <a:r>
              <a:rPr lang="ru-RU" sz="2000" b="1" i="1" dirty="0" smtClean="0"/>
              <a:t>. </a:t>
            </a:r>
            <a:r>
              <a:rPr lang="ru-RU" sz="2000" b="1" i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b="1" i="1" dirty="0" smtClean="0"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latin typeface="Calibri" pitchFamily="34" charset="0"/>
                <a:cs typeface="Calibri" pitchFamily="34" charset="0"/>
              </a:rPr>
              <a:t>Институт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прикладной физики РАН,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Нижний Новгород</a:t>
            </a:r>
            <a:endParaRPr lang="ru-RU" sz="32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1561" y="1988840"/>
            <a:ext cx="8640960" cy="453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>
                <a:latin typeface="Arial" charset="0"/>
              </a:rPr>
              <a:t>Проект направлен на </a:t>
            </a:r>
            <a:r>
              <a:rPr lang="ru-RU" sz="2000" b="1" dirty="0"/>
              <a:t>исследование фундаментальной проблемы генерации квазистатического электрического поля в атмосферах планет Солнечной системы (электрического динамо) и выявление связи электрических явлений с особенностями радиационного режима, общей циркуляции и гидрологического цикла планет.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>
              <a:latin typeface="Arial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>
                <a:latin typeface="Arial" charset="0"/>
              </a:rPr>
              <a:t>Основными целями проекта являются:</a:t>
            </a:r>
          </a:p>
          <a:p>
            <a:pPr>
              <a:defRPr/>
            </a:pPr>
            <a:r>
              <a:rPr lang="ru-RU" dirty="0"/>
              <a:t>- </a:t>
            </a:r>
            <a:r>
              <a:rPr lang="ru-RU" sz="1600" dirty="0"/>
              <a:t>изучение особенностей реализации электрического динамо в атмосферах различных планет;</a:t>
            </a:r>
          </a:p>
          <a:p>
            <a:pPr>
              <a:defRPr/>
            </a:pPr>
            <a:r>
              <a:rPr lang="ru-RU" sz="1600" dirty="0"/>
              <a:t>- установление критериев формирования глобальных атмосферных электрических цепей планет и сравнительный анализ особенностей глобальных атмосферных электрических цепей планет Земной группы, планет-гигантов и их спутников;</a:t>
            </a:r>
          </a:p>
          <a:p>
            <a:pPr>
              <a:defRPr/>
            </a:pPr>
            <a:r>
              <a:rPr lang="ru-RU" sz="1600" dirty="0"/>
              <a:t>- изучение роли различных генераторов глобальных атмосферных электрических цепей планет: электричество облаков и молнии (Венера, планеты-гиганты), трибоэлектричество (Марс);</a:t>
            </a:r>
          </a:p>
          <a:p>
            <a:pPr>
              <a:defRPr/>
            </a:pPr>
            <a:r>
              <a:rPr lang="ru-RU" sz="1600" dirty="0"/>
              <a:t>- выявление связи электрических явлений с особенностями общей циркуляции и гидрологического цикла планет;</a:t>
            </a:r>
          </a:p>
          <a:p>
            <a:pPr>
              <a:defRPr/>
            </a:pPr>
            <a:r>
              <a:rPr lang="ru-RU" sz="1600" dirty="0"/>
              <a:t>- изучение перспектив дистанционной диагностики электрических явлений в атмосферах планет;</a:t>
            </a:r>
          </a:p>
          <a:p>
            <a:pPr>
              <a:defRPr/>
            </a:pPr>
            <a:r>
              <a:rPr lang="ru-RU" sz="1600" dirty="0"/>
              <a:t>- изучение возможностей лабораторного моделирования разрядов в атмосферах различных планет.</a:t>
            </a:r>
            <a:endParaRPr lang="ru-RU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latin typeface="Arial" pitchFamily="34" charset="0"/>
              </a:rPr>
              <a:t>Ожидаемые результаты 2012 г.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smtClean="0"/>
              <a:t>Будут установлены критерии формирования глобальных атмосферных электрических цепей планет;</a:t>
            </a:r>
          </a:p>
          <a:p>
            <a:r>
              <a:rPr lang="ru-RU" sz="2000" smtClean="0"/>
              <a:t>Будет проведен сравнительный анализ особенностей глобальных атмосферных электрических цепей планет Земной группы и планет-гигантов;</a:t>
            </a:r>
          </a:p>
          <a:p>
            <a:r>
              <a:rPr lang="ru-RU" sz="2000" smtClean="0"/>
              <a:t>Будет разработана модель основных генераторов глобальных атмосферных электрических цепей планет: электричество облаков и молнии (Венера, планеты-гиганты), трибоэлектричество (Марс);</a:t>
            </a:r>
          </a:p>
          <a:p>
            <a:r>
              <a:rPr lang="ru-RU" sz="2000" smtClean="0"/>
              <a:t>Будет начато исследование связи электрических явлений с особенностями общей циркуляции и гидрологического цикла планет;</a:t>
            </a:r>
          </a:p>
          <a:p>
            <a:r>
              <a:rPr lang="ru-RU" sz="2000" smtClean="0"/>
              <a:t>Будут выполнены оценки возможностей лабораторного моделирования разрядов в атмосферах различных планет.</a:t>
            </a:r>
          </a:p>
          <a:p>
            <a:r>
              <a:rPr lang="ru-RU" sz="2000" smtClean="0"/>
              <a:t>Будет начата разработка теории, позволяющей оценивать энергию молниевой вспышки в атмосферах различных планет.</a:t>
            </a:r>
            <a:endParaRPr lang="ru-RU" sz="20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Фундаментальная </a:t>
            </a:r>
            <a:r>
              <a:rPr lang="ru-RU" sz="2400" b="1" dirty="0"/>
              <a:t>научная проблема, на решение которой направлен проект:</a:t>
            </a:r>
            <a:r>
              <a:rPr lang="ru-RU" sz="4000" dirty="0"/>
              <a:t> </a:t>
            </a:r>
            <a:r>
              <a:rPr lang="ru-RU" sz="2400" dirty="0" smtClean="0"/>
              <a:t>Исследование </a:t>
            </a:r>
            <a:r>
              <a:rPr lang="ru-RU" sz="2400" dirty="0"/>
              <a:t>мезомасштабной динамики и связанного с ней аэрозольного цикла в атмосфере Марса</a:t>
            </a:r>
            <a:r>
              <a:rPr lang="ru-RU" sz="2000" dirty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i="1" dirty="0"/>
              <a:t>Рук. проекта</a:t>
            </a:r>
            <a:r>
              <a:rPr lang="ru-RU" sz="3200" i="1" dirty="0"/>
              <a:t>: </a:t>
            </a:r>
            <a:r>
              <a:rPr lang="ru-RU" sz="2700" b="1" i="1" dirty="0" smtClean="0"/>
              <a:t>Петросян </a:t>
            </a:r>
            <a:r>
              <a:rPr lang="ru-RU" sz="2700" b="1" i="1" dirty="0"/>
              <a:t>А.С</a:t>
            </a:r>
            <a:r>
              <a:rPr lang="ru-RU" sz="2700" b="1" i="1" dirty="0" smtClean="0"/>
              <a:t>. (ИКИ РАН)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 smtClean="0"/>
              <a:t>Конкретная </a:t>
            </a:r>
            <a:r>
              <a:rPr lang="ru-RU" sz="2400" b="1" dirty="0"/>
              <a:t>фундаментальная задача (задачи) в рамках</a:t>
            </a:r>
            <a:r>
              <a:rPr lang="en-US" sz="2400" b="1" dirty="0"/>
              <a:t> </a:t>
            </a:r>
            <a:r>
              <a:rPr lang="ru-RU" sz="2400" b="1" dirty="0"/>
              <a:t>проблемы, на решение которой направлен проект:</a:t>
            </a:r>
            <a:r>
              <a:rPr lang="ru-RU" sz="2400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ru-RU" sz="24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3140968"/>
            <a:ext cx="8229600" cy="353852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Разработать упрощенную мезомасштабную модель атмосферных течений в нижней тропосфере Марса, учитывающую топографические особенности планеты и перенос аэрозолей. </a:t>
            </a: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Исследовать течения ветра вблизи поверхности в зависимости от топографических особенностей на масштабах 10 – 100 км, уделив специальное внимание изучению на этих масштабах скорости трения, ответственной за подъем пыли. </a:t>
            </a: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Изучение влияния мезомасштабных течений, вынуждаемых топографией, на перенос аэрозольных частиц в тропосфере марса, в частности, на необъясненный до сих пор перенос в вертикальном направлении. </a:t>
            </a:r>
          </a:p>
        </p:txBody>
      </p:sp>
    </p:spTree>
    <p:extLst>
      <p:ext uri="{BB962C8B-B14F-4D97-AF65-F5344CB8AC3E}">
        <p14:creationId xmlns:p14="http://schemas.microsoft.com/office/powerpoint/2010/main" val="16723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Ожидаемые в конце 2012 года научные результаты:</a:t>
            </a:r>
            <a:r>
              <a:rPr lang="ru-RU" sz="400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Будут получены уравнения для описания мезомасштабной динамики в атмосфере Марса в приближении мелкой воды с учетом крупномасштабной сжимаемости, сложной топографии и вращения.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Будут разработаны конечнообъемные алгоритмы и компьютерные коды для решения динамических уравнений как балансного типа, так и основанных на квазидвухслойной модели.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Будут проведены тестовые расчеты как для чистой, так и для запыленной атмосферы Марса.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Будет разработана схема усвоения данных расчетов на основе глобальных моделей и микромоделей пограничного слоя для инициализации начальных и граничных условий для упрощенной мезомасштабной модели. </a:t>
            </a:r>
          </a:p>
        </p:txBody>
      </p:sp>
    </p:spTree>
    <p:extLst>
      <p:ext uri="{BB962C8B-B14F-4D97-AF65-F5344CB8AC3E}">
        <p14:creationId xmlns:p14="http://schemas.microsoft.com/office/powerpoint/2010/main" val="253075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680" y="15842"/>
            <a:ext cx="6635520" cy="666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121" y="15843"/>
            <a:ext cx="8583840" cy="813685"/>
          </a:xfrm>
          <a:ln/>
        </p:spPr>
        <p:txBody>
          <a:bodyPr tIns="22401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500"/>
              <a:t>Исследование  динамических и кинетических процессов различных масштабов в климатической системе Марса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31201" y="829528"/>
            <a:ext cx="7008480" cy="124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9pPr>
          </a:lstStyle>
          <a:p>
            <a:r>
              <a:rPr lang="en-US"/>
              <a:t>Руководитель – А.В.Родин</a:t>
            </a:r>
          </a:p>
          <a:p>
            <a:r>
              <a:rPr lang="en-US"/>
              <a:t>Участники: А.В.Бурлаков, Н.А.Евдокимова, Р.О.Кузьмин, А.А.Федорова</a:t>
            </a:r>
          </a:p>
          <a:p>
            <a:r>
              <a:rPr lang="en-US"/>
              <a:t>Коллабораторы: В.А.Краснопольский (CUA, США, МФТИ), </a:t>
            </a:r>
          </a:p>
          <a:p>
            <a:r>
              <a:rPr lang="en-US"/>
              <a:t>А.C.Медведев (MPS, Германия), И.В.Мингалев (ПГИ КНЦ РАН)</a:t>
            </a:r>
          </a:p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44480" y="2072379"/>
            <a:ext cx="584064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616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9pPr>
          </a:lstStyle>
          <a:p>
            <a:r>
              <a:rPr lang="en-US" sz="2400" b="1">
                <a:solidFill>
                  <a:srgbClr val="0000FF"/>
                </a:solidFill>
              </a:rPr>
              <a:t>Объект – современный климат Марса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160640" y="4776983"/>
            <a:ext cx="6811200" cy="36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9pPr>
          </a:lstStyle>
          <a:p>
            <a:r>
              <a:rPr lang="en-US" sz="2000" b="1" i="1">
                <a:solidFill>
                  <a:srgbClr val="FF0000"/>
                </a:solidFill>
              </a:rPr>
              <a:t>Планетарные волны: 100 – 10000 км, 1 час – 10 сут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98240" y="4064107"/>
            <a:ext cx="4776480" cy="36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9pPr>
          </a:lstStyle>
          <a:p>
            <a:r>
              <a:rPr lang="en-US" sz="2000" b="1" i="1">
                <a:solidFill>
                  <a:srgbClr val="FF0000"/>
                </a:solidFill>
              </a:rPr>
              <a:t>Аэрозоли: 0.1 – 10 мкм, 10 мс – 1 час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68320" y="4412624"/>
            <a:ext cx="4802400" cy="36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9pPr>
          </a:lstStyle>
          <a:p>
            <a:r>
              <a:rPr lang="en-US" sz="2000" b="1" i="1">
                <a:solidFill>
                  <a:srgbClr val="FF0000"/>
                </a:solidFill>
              </a:rPr>
              <a:t>Грунт: 1 мкм – 10 м, 1 час – 100 сут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-83520" y="5226309"/>
            <a:ext cx="5640480" cy="111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68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9pPr>
          </a:lstStyle>
          <a:p>
            <a:r>
              <a:rPr lang="en-US" b="1">
                <a:solidFill>
                  <a:srgbClr val="0000FF"/>
                </a:solidFill>
              </a:rPr>
              <a:t>- трехмерная геофизическая гидродинамика</a:t>
            </a:r>
          </a:p>
          <a:p>
            <a:r>
              <a:rPr lang="en-US" b="1">
                <a:solidFill>
                  <a:srgbClr val="0000FF"/>
                </a:solidFill>
              </a:rPr>
              <a:t>- перенос излучения</a:t>
            </a:r>
          </a:p>
          <a:p>
            <a:r>
              <a:rPr lang="en-US" b="1">
                <a:solidFill>
                  <a:srgbClr val="0000FF"/>
                </a:solidFill>
              </a:rPr>
              <a:t>- кинетика конденсации/сублимации</a:t>
            </a:r>
          </a:p>
          <a:p>
            <a:r>
              <a:rPr lang="en-US" b="1">
                <a:solidFill>
                  <a:srgbClr val="0000FF"/>
                </a:solidFill>
              </a:rPr>
              <a:t>- дробная диффузия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80801" y="6552688"/>
            <a:ext cx="89366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itchFamily="34" charset="0"/>
                <a:cs typeface="Droid Sans Fallback" charset="0"/>
              </a:defRPr>
            </a:lvl9pPr>
          </a:lstStyle>
          <a:p>
            <a:r>
              <a:rPr lang="en-US"/>
              <a:t>Выделенная сумма на 2012 г – 150 т.р.               Софинансирование: РФФИ #10-02-01260-а</a:t>
            </a:r>
          </a:p>
        </p:txBody>
      </p:sp>
    </p:spTree>
    <p:extLst>
      <p:ext uri="{BB962C8B-B14F-4D97-AF65-F5344CB8AC3E}">
        <p14:creationId xmlns:p14="http://schemas.microsoft.com/office/powerpoint/2010/main" val="33637789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9750" y="0"/>
            <a:ext cx="860425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Оценка возраста атмосферы и потоков газов из мантии и коры Земли в атмосферу и из атмосферы в мантию Земли 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(используя данные </a:t>
            </a:r>
            <a:r>
              <a:rPr lang="ru-RU" b="1" baseline="30000" dirty="0">
                <a:solidFill>
                  <a:schemeClr val="tx2"/>
                </a:solidFill>
              </a:rPr>
              <a:t>244</a:t>
            </a:r>
            <a:r>
              <a:rPr lang="de-CH" b="1" dirty="0" err="1">
                <a:solidFill>
                  <a:schemeClr val="tx2"/>
                </a:solidFill>
              </a:rPr>
              <a:t>Pu</a:t>
            </a:r>
            <a:r>
              <a:rPr lang="de-CH" b="1" dirty="0">
                <a:solidFill>
                  <a:schemeClr val="tx2"/>
                </a:solidFill>
              </a:rPr>
              <a:t> – </a:t>
            </a:r>
            <a:r>
              <a:rPr lang="de-CH" b="1" baseline="30000" dirty="0">
                <a:solidFill>
                  <a:schemeClr val="tx2"/>
                </a:solidFill>
              </a:rPr>
              <a:t>238</a:t>
            </a:r>
            <a:r>
              <a:rPr lang="de-CH" b="1" dirty="0">
                <a:solidFill>
                  <a:schemeClr val="tx2"/>
                </a:solidFill>
              </a:rPr>
              <a:t>U – </a:t>
            </a:r>
            <a:r>
              <a:rPr lang="de-CH" b="1" baseline="30000" dirty="0">
                <a:solidFill>
                  <a:schemeClr val="tx2"/>
                </a:solidFill>
              </a:rPr>
              <a:t>129</a:t>
            </a:r>
            <a:r>
              <a:rPr lang="de-CH" b="1" dirty="0">
                <a:solidFill>
                  <a:schemeClr val="tx2"/>
                </a:solidFill>
              </a:rPr>
              <a:t>I – </a:t>
            </a:r>
            <a:r>
              <a:rPr lang="de-CH" b="1" dirty="0" err="1">
                <a:solidFill>
                  <a:schemeClr val="tx2"/>
                </a:solidFill>
              </a:rPr>
              <a:t>Xe</a:t>
            </a:r>
            <a:r>
              <a:rPr lang="de-CH" b="1" baseline="-25000" dirty="0" err="1">
                <a:solidFill>
                  <a:schemeClr val="tx2"/>
                </a:solidFill>
              </a:rPr>
              <a:t>Pu,U,I</a:t>
            </a:r>
            <a:r>
              <a:rPr lang="de-CH" b="1" dirty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изотопной системы)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sz="2400" b="1" dirty="0">
                <a:solidFill>
                  <a:schemeClr val="tx2"/>
                </a:solidFill>
              </a:rPr>
              <a:t>И.Н. </a:t>
            </a:r>
            <a:r>
              <a:rPr lang="ru-RU" sz="2400" b="1" dirty="0" smtClean="0">
                <a:solidFill>
                  <a:schemeClr val="tx2"/>
                </a:solidFill>
              </a:rPr>
              <a:t>Толстихин КНЦ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0" y="1412875"/>
          <a:ext cx="6511925" cy="397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CorelDRAW" r:id="rId3" imgW="6511946" imgH="3977768" progId="CorelDRAW.Graphic.13">
                  <p:embed/>
                </p:oleObj>
              </mc:Choice>
              <mc:Fallback>
                <p:oleObj name="CorelDRAW" r:id="rId3" imgW="6511946" imgH="3977768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2875"/>
                        <a:ext cx="6511925" cy="397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651500"/>
            <a:ext cx="914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/>
              <a:t>Деление 244</a:t>
            </a:r>
            <a:r>
              <a:rPr lang="en-US"/>
              <a:t>Pu</a:t>
            </a:r>
            <a:r>
              <a:rPr lang="ru-RU"/>
              <a:t> (</a:t>
            </a:r>
            <a:r>
              <a:rPr lang="de-CH">
                <a:sym typeface="Symbol" pitchFamily="18" charset="2"/>
              </a:rPr>
              <a:t></a:t>
            </a:r>
            <a:r>
              <a:rPr lang="ru-RU" baseline="-25000"/>
              <a:t>244</a:t>
            </a:r>
            <a:r>
              <a:rPr lang="ru-RU">
                <a:sym typeface="Symbol" pitchFamily="18" charset="2"/>
              </a:rPr>
              <a:t> = 82 млн лет) и 238</a:t>
            </a:r>
            <a:r>
              <a:rPr lang="en-US">
                <a:sym typeface="Symbol" pitchFamily="18" charset="2"/>
              </a:rPr>
              <a:t>U </a:t>
            </a:r>
            <a:r>
              <a:rPr lang="ru-RU">
                <a:sym typeface="Symbol" pitchFamily="18" charset="2"/>
              </a:rPr>
              <a:t>(</a:t>
            </a:r>
            <a:r>
              <a:rPr lang="de-CH">
                <a:sym typeface="Symbol" pitchFamily="18" charset="2"/>
              </a:rPr>
              <a:t></a:t>
            </a:r>
            <a:r>
              <a:rPr lang="ru-RU" baseline="-25000"/>
              <a:t>238</a:t>
            </a:r>
            <a:r>
              <a:rPr lang="ru-RU">
                <a:sym typeface="Symbol" pitchFamily="18" charset="2"/>
              </a:rPr>
              <a:t> = 4.5 млн лет) в прото - веществе Земли приводит  к отношению </a:t>
            </a:r>
            <a:r>
              <a:rPr lang="en-US">
                <a:sym typeface="Symbol" pitchFamily="18" charset="2"/>
              </a:rPr>
              <a:t>Xe</a:t>
            </a:r>
            <a:r>
              <a:rPr lang="ru-RU">
                <a:sym typeface="Symbol" pitchFamily="18" charset="2"/>
              </a:rPr>
              <a:t>(</a:t>
            </a:r>
            <a:r>
              <a:rPr lang="en-US">
                <a:sym typeface="Symbol" pitchFamily="18" charset="2"/>
              </a:rPr>
              <a:t>Pu</a:t>
            </a:r>
            <a:r>
              <a:rPr lang="ru-RU">
                <a:sym typeface="Symbol" pitchFamily="18" charset="2"/>
              </a:rPr>
              <a:t>) / </a:t>
            </a:r>
            <a:r>
              <a:rPr lang="en-US">
                <a:sym typeface="Symbol" pitchFamily="18" charset="2"/>
              </a:rPr>
              <a:t>Xe</a:t>
            </a:r>
            <a:r>
              <a:rPr lang="ru-RU">
                <a:sym typeface="Symbol" pitchFamily="18" charset="2"/>
              </a:rPr>
              <a:t>(</a:t>
            </a:r>
            <a:r>
              <a:rPr lang="en-US">
                <a:sym typeface="Symbol" pitchFamily="18" charset="2"/>
              </a:rPr>
              <a:t>U</a:t>
            </a:r>
            <a:r>
              <a:rPr lang="ru-RU">
                <a:sym typeface="Symbol" pitchFamily="18" charset="2"/>
              </a:rPr>
              <a:t>) = 28, - при полной сохранности Хе </a:t>
            </a:r>
          </a:p>
          <a:p>
            <a:r>
              <a:rPr lang="ru-RU">
                <a:sym typeface="Symbol" pitchFamily="18" charset="2"/>
              </a:rPr>
              <a:t>(за время равное возрасту Солнечной системы, 4570 млн лет). 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732588" y="1474788"/>
            <a:ext cx="2411412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b="1"/>
              <a:t>Отношение нелетучих, литофильных,</a:t>
            </a:r>
          </a:p>
          <a:p>
            <a:r>
              <a:rPr lang="ru-RU" b="1"/>
              <a:t>радиоактивных  </a:t>
            </a:r>
            <a:r>
              <a:rPr lang="ru-RU" b="1" baseline="30000"/>
              <a:t>244</a:t>
            </a:r>
            <a:r>
              <a:rPr lang="en-US" b="1"/>
              <a:t>Pu </a:t>
            </a:r>
            <a:r>
              <a:rPr lang="ru-RU" b="1"/>
              <a:t>и </a:t>
            </a:r>
            <a:r>
              <a:rPr lang="ru-RU" b="1" baseline="30000"/>
              <a:t>238</a:t>
            </a:r>
            <a:r>
              <a:rPr lang="en-US" b="1"/>
              <a:t>U </a:t>
            </a:r>
            <a:r>
              <a:rPr lang="ru-RU" b="1"/>
              <a:t>в прото-веществе Земли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344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dirty="0" smtClean="0">
                <a:latin typeface="+mj-lt"/>
              </a:rPr>
              <a:t>5.4 Атмосферные аэрозоли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Мареев ИПФ: Электрическое динамо в атмосферах планет Солнечной системы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Петросян ИКИ: Исследование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мезомасштабной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динамики и связанного с ней аэрозольного цикла в атмосфере Марса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Родин МФТИ/ИКИ: Исследование  динамических и кинетических процессов различных масштабов в климатической системе Марса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Федорова ИКИ: Исследование водяного и пылевого циклов Марса по данным наблюдений Марс-Экспресс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dirty="0" smtClean="0">
                <a:latin typeface="+mj-lt"/>
              </a:rPr>
              <a:t>5.5 Взаимодействие </a:t>
            </a:r>
            <a:r>
              <a:rPr lang="ru-RU" sz="4000" dirty="0">
                <a:latin typeface="+mj-lt"/>
              </a:rPr>
              <a:t>атмосферы и </a:t>
            </a:r>
            <a:r>
              <a:rPr lang="ru-RU" sz="4000" dirty="0" smtClean="0">
                <a:latin typeface="+mj-lt"/>
              </a:rPr>
              <a:t>литосферы</a:t>
            </a:r>
            <a:endParaRPr lang="ru-RU" sz="4000" dirty="0"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Толстихин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И.Н. ГИ КНЦ: Дегазация Земли, формирование и эволюция атмосферы и взаимодействие атмосферы и мантии Земли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5.6 Верхние атмосферы планет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Шематович</a:t>
            </a:r>
            <a:r>
              <a:rPr lang="ru-RU" dirty="0" smtClean="0"/>
              <a:t> В.И. ИНАСАН: Сравнительный анализ горячих корон планет земной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0" descr="Fig_maxwel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01008"/>
            <a:ext cx="3876650" cy="26525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34925" y="115888"/>
            <a:ext cx="91090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Arial" charset="0"/>
              </a:rPr>
              <a:t>Проект </a:t>
            </a:r>
            <a:r>
              <a:rPr lang="ru-RU" sz="2000" b="1" dirty="0" smtClean="0">
                <a:latin typeface="Arial" charset="0"/>
              </a:rPr>
              <a:t>5.6: </a:t>
            </a:r>
            <a:r>
              <a:rPr lang="ru-RU" sz="2400" b="1" dirty="0"/>
              <a:t>Сравнительный анализ горячих корон планет земной </a:t>
            </a:r>
            <a:r>
              <a:rPr lang="ru-RU" sz="2400" b="1" dirty="0" smtClean="0"/>
              <a:t>группы. </a:t>
            </a:r>
            <a:r>
              <a:rPr lang="ru-RU" sz="2000" i="1" dirty="0">
                <a:latin typeface="Arial" charset="0"/>
              </a:rPr>
              <a:t>Руководитель: </a:t>
            </a:r>
            <a:r>
              <a:rPr lang="ru-RU" sz="2000" i="1" dirty="0" err="1">
                <a:latin typeface="Arial" charset="0"/>
              </a:rPr>
              <a:t>Шематович</a:t>
            </a:r>
            <a:r>
              <a:rPr lang="ru-RU" sz="2000" i="1" dirty="0">
                <a:latin typeface="Arial" charset="0"/>
              </a:rPr>
              <a:t> В.И., ИНАСАН РАН</a:t>
            </a:r>
            <a:endParaRPr lang="en-US" sz="2000" i="1" dirty="0">
              <a:latin typeface="Arial" charset="0"/>
            </a:endParaRPr>
          </a:p>
          <a:p>
            <a:r>
              <a:rPr lang="ru-RU" sz="2000" dirty="0">
                <a:latin typeface="Arial" charset="0"/>
              </a:rPr>
              <a:t> </a:t>
            </a:r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179512" y="980728"/>
            <a:ext cx="871378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Горячие короны планет земной группы: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Из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наблюдений известно,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что планетные короны населены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фракциями как тепловых,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так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горячих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атомов со средней кинетической энергией много больше температуры экзосферы.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Образующиеся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верхних атмосферных слоях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надтепловые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частицы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играют важную роль в химии и энергетике верхней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атмосферы;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(а)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приводят к локальным изменениям химического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состава;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(б)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вызывают нетепловые атмосферные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эмиссии;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населяют горячие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планетные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короны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усиливают нетепловые атмосферные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потери.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4" name="Прямоугольник 33"/>
          <p:cNvSpPr>
            <a:spLocks noChangeArrowheads="1"/>
          </p:cNvSpPr>
          <p:nvPr/>
        </p:nvSpPr>
        <p:spPr bwMode="auto">
          <a:xfrm>
            <a:off x="179512" y="3789040"/>
            <a:ext cx="44644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Arial" charset="0"/>
              </a:rPr>
              <a:t>Задача этой части проекта:</a:t>
            </a:r>
            <a:r>
              <a:rPr lang="ru-RU" sz="2000" dirty="0">
                <a:latin typeface="Arial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сравнительного анализа горячих корон планет земной группы посредством исследования процессов образования, кинетики и переноса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надтепловых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(горячих) атомов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верхних атмосферах Марса, Земли и Венеры.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60032" y="6093296"/>
            <a:ext cx="4083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Arial" pitchFamily="34" charset="0"/>
              </a:rPr>
              <a:t>Распределение по энергии горячих </a:t>
            </a:r>
          </a:p>
          <a:p>
            <a:r>
              <a:rPr lang="ru-RU" i="1" dirty="0" smtClean="0">
                <a:latin typeface="Arial" pitchFamily="34" charset="0"/>
              </a:rPr>
              <a:t>атомов  О вблизи </a:t>
            </a:r>
            <a:r>
              <a:rPr lang="ru-RU" i="1" dirty="0" err="1" smtClean="0">
                <a:latin typeface="Arial" pitchFamily="34" charset="0"/>
              </a:rPr>
              <a:t>экзобазы</a:t>
            </a:r>
            <a:r>
              <a:rPr lang="ru-RU" i="1" dirty="0" smtClean="0">
                <a:latin typeface="Arial" pitchFamily="34" charset="0"/>
              </a:rPr>
              <a:t> Марса</a:t>
            </a:r>
            <a:endParaRPr lang="ru-RU" i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6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Arial" charset="0"/>
              </a:rPr>
              <a:t>К</a:t>
            </a:r>
            <a:r>
              <a:rPr lang="ru-RU" sz="2000" b="1" dirty="0" smtClean="0">
                <a:latin typeface="Arial" charset="0"/>
              </a:rPr>
              <a:t>инетика </a:t>
            </a:r>
            <a:r>
              <a:rPr lang="ru-RU" sz="2000" b="1" dirty="0" err="1" smtClean="0">
                <a:latin typeface="Arial" charset="0"/>
              </a:rPr>
              <a:t>надтепловых</a:t>
            </a:r>
            <a:r>
              <a:rPr lang="ru-RU" sz="2000" b="1" dirty="0" smtClean="0">
                <a:latin typeface="Arial" charset="0"/>
              </a:rPr>
              <a:t> атомов: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Надтепловые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частицы образуются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термодинамически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открытых системах - разреженном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атмосферном газе,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подверженном воздействию ультрафиолетового излучения родительской звезды и плазмы звездного ветра.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Данные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процессы носят существенно неравновесный характер и строго описываются системой кинетических уравнений Больцмана с источниками, для решения которой используется разработанный ранее метод стохастического моделирования (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Шематович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Астрон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Вестник, 2004).  Этот метод является одним из наиболее эффективных кинетических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подходов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для решения системы уравнений Больцмана для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надтепловых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атомов в планетных коронах.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>
                <a:latin typeface="Arial" charset="0"/>
                <a:cs typeface="Arial" charset="0"/>
              </a:rPr>
              <a:t>Задача этой части проекта</a:t>
            </a:r>
            <a:r>
              <a:rPr lang="ru-RU" sz="2000" dirty="0">
                <a:latin typeface="Arial" charset="0"/>
                <a:cs typeface="Arial" charset="0"/>
              </a:rPr>
              <a:t> – создание эффективных численных моделей </a:t>
            </a:r>
            <a:r>
              <a:rPr lang="ru-RU" sz="2000" dirty="0" smtClean="0">
                <a:latin typeface="Arial" charset="0"/>
                <a:cs typeface="Arial" charset="0"/>
              </a:rPr>
              <a:t> процессов образования, кинетики и переноса </a:t>
            </a:r>
            <a:r>
              <a:rPr lang="ru-RU" sz="2000" dirty="0" err="1" smtClean="0">
                <a:latin typeface="Arial" charset="0"/>
                <a:cs typeface="Arial" charset="0"/>
              </a:rPr>
              <a:t>надтепловых</a:t>
            </a:r>
            <a:r>
              <a:rPr lang="ru-RU" sz="2000" dirty="0" smtClean="0">
                <a:latin typeface="Arial" charset="0"/>
                <a:cs typeface="Arial" charset="0"/>
              </a:rPr>
              <a:t> атомов в верхних атмосферах планет земной группы.</a:t>
            </a:r>
            <a:endParaRPr lang="ru-RU" sz="2000" b="1" dirty="0">
              <a:latin typeface="Arial" charset="0"/>
            </a:endParaRP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214313" y="4508500"/>
            <a:ext cx="892968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atin typeface="Arial" charset="0"/>
              </a:rPr>
              <a:t>План работ на 2012 г.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стохастической модели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для расчетов процессов образования, кинетики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термализации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переноса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надтепловых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атомов Н, С, и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верхних атмосферах Марса и Венеры.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Проведение расчетов функций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распределения горячих атомов Н, С, и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 кинетической  энергии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оценка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плотности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надтепловой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фракции в коронах Венеры и Марса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5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0" y="0"/>
          <a:ext cx="5724525" cy="519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CorelDRAW" r:id="rId3" imgW="4812438" imgH="4368500" progId="CorelDRAW.Graphic.13">
                  <p:embed/>
                </p:oleObj>
              </mc:Choice>
              <mc:Fallback>
                <p:oleObj name="CorelDRAW" r:id="rId3" imgW="4812438" imgH="4368500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724525" cy="519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559435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 i="1"/>
              <a:t>Наблюдаемые в мантии Земли</a:t>
            </a:r>
            <a:r>
              <a:rPr lang="ru-RU"/>
              <a:t> </a:t>
            </a:r>
            <a:r>
              <a:rPr lang="ru-RU" b="1" i="1"/>
              <a:t>отношения </a:t>
            </a:r>
            <a:r>
              <a:rPr lang="en-US" b="1" i="1"/>
              <a:t>Xe</a:t>
            </a:r>
            <a:r>
              <a:rPr lang="ru-RU" b="1" i="1"/>
              <a:t>(</a:t>
            </a:r>
            <a:r>
              <a:rPr lang="en-US" b="1" i="1"/>
              <a:t>Pu</a:t>
            </a:r>
            <a:r>
              <a:rPr lang="ru-RU" b="1" i="1"/>
              <a:t>) / </a:t>
            </a:r>
            <a:r>
              <a:rPr lang="en-US" b="1" i="1"/>
              <a:t>Xe</a:t>
            </a:r>
            <a:r>
              <a:rPr lang="ru-RU" b="1" i="1"/>
              <a:t>(</a:t>
            </a:r>
            <a:r>
              <a:rPr lang="en-US" b="1" i="1"/>
              <a:t>U</a:t>
            </a:r>
            <a:r>
              <a:rPr lang="ru-RU" b="1" i="1"/>
              <a:t>) </a:t>
            </a:r>
            <a:r>
              <a:rPr lang="en-GB" b="1" i="1">
                <a:sym typeface="Symbol" pitchFamily="18" charset="2"/>
              </a:rPr>
              <a:t></a:t>
            </a:r>
            <a:r>
              <a:rPr lang="ru-RU" b="1" i="1"/>
              <a:t> 0.3 в </a:t>
            </a:r>
          </a:p>
          <a:p>
            <a:pPr algn="ctr"/>
            <a:r>
              <a:rPr lang="ru-RU" b="1" i="1"/>
              <a:t>~ 100 (!) раз меньшие рассчитанных в предположении сохранности ксенона, что позволяет оценить темп ранней дегазации мантии, </a:t>
            </a:r>
          </a:p>
          <a:p>
            <a:pPr algn="ctr"/>
            <a:r>
              <a:rPr lang="ru-RU" b="1" i="1"/>
              <a:t>приведшей к преимущественной потере </a:t>
            </a:r>
            <a:r>
              <a:rPr lang="en-US" b="1" i="1">
                <a:sym typeface="Symbol" pitchFamily="18" charset="2"/>
              </a:rPr>
              <a:t>Xe</a:t>
            </a:r>
            <a:r>
              <a:rPr lang="ru-RU" b="1" i="1">
                <a:sym typeface="Symbol" pitchFamily="18" charset="2"/>
              </a:rPr>
              <a:t>(</a:t>
            </a:r>
            <a:r>
              <a:rPr lang="en-US" b="1" i="1">
                <a:sym typeface="Symbol" pitchFamily="18" charset="2"/>
              </a:rPr>
              <a:t>Pu</a:t>
            </a:r>
            <a:r>
              <a:rPr lang="ru-RU" b="1" i="1">
                <a:sym typeface="Symbol" pitchFamily="18" charset="2"/>
              </a:rPr>
              <a:t>).  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867400" y="0"/>
            <a:ext cx="32766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/>
              <a:t>Наблюдаемые отношения </a:t>
            </a:r>
            <a:r>
              <a:rPr lang="en-US"/>
              <a:t>Xe</a:t>
            </a:r>
            <a:r>
              <a:rPr lang="ru-RU"/>
              <a:t>(</a:t>
            </a:r>
            <a:r>
              <a:rPr lang="en-US"/>
              <a:t>Pu</a:t>
            </a:r>
            <a:r>
              <a:rPr lang="ru-RU"/>
              <a:t>) / </a:t>
            </a:r>
            <a:r>
              <a:rPr lang="en-US"/>
              <a:t>Xe</a:t>
            </a:r>
            <a:r>
              <a:rPr lang="ru-RU"/>
              <a:t>(</a:t>
            </a:r>
            <a:r>
              <a:rPr lang="en-US"/>
              <a:t>U</a:t>
            </a:r>
            <a:r>
              <a:rPr lang="ru-RU"/>
              <a:t>) в породах и газах мантии Земли. </a:t>
            </a:r>
          </a:p>
          <a:p>
            <a:endParaRPr lang="ru-RU"/>
          </a:p>
          <a:p>
            <a:r>
              <a:rPr lang="ru-RU"/>
              <a:t>Отношения близки к линии смешения Хе (</a:t>
            </a:r>
            <a:r>
              <a:rPr lang="en-US"/>
              <a:t>U</a:t>
            </a:r>
            <a:r>
              <a:rPr lang="ru-RU"/>
              <a:t>) и атмосферного Хе, что особенно хорошо иллюстрируется наиболее точными анализами (врезка)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940425" y="2924175"/>
            <a:ext cx="2952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/>
              <a:t>Угол наклона линии регрессии, 1.21, соответствует выходу 136</a:t>
            </a:r>
            <a:r>
              <a:rPr lang="en-US"/>
              <a:t>Xe</a:t>
            </a:r>
            <a:r>
              <a:rPr lang="ru-RU"/>
              <a:t>(</a:t>
            </a:r>
            <a:r>
              <a:rPr lang="en-US"/>
              <a:t>U</a:t>
            </a:r>
            <a:r>
              <a:rPr lang="ru-RU"/>
              <a:t>). 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795963" y="4076700"/>
            <a:ext cx="33480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="1"/>
              <a:t>В мантии Земли наблюдается преимущемтвенно </a:t>
            </a:r>
            <a:r>
              <a:rPr lang="en-US" sz="2000" b="1"/>
              <a:t>Xe</a:t>
            </a:r>
            <a:r>
              <a:rPr lang="ru-RU" sz="2000" b="1"/>
              <a:t>(</a:t>
            </a:r>
            <a:r>
              <a:rPr lang="en-US" sz="2000" b="1"/>
              <a:t>U</a:t>
            </a:r>
            <a:r>
              <a:rPr lang="ru-RU" sz="2000" b="1"/>
              <a:t>).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433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dirty="0" smtClean="0">
                <a:latin typeface="+mj-lt"/>
              </a:rPr>
              <a:t>5.2 Химический и изотопный состав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Беляев Д.А. ИКИ: Исследование распределения малых составляющих мезосферы Венеры</a:t>
            </a:r>
          </a:p>
          <a:p>
            <a:r>
              <a:rPr lang="ru-RU" dirty="0" err="1" smtClean="0"/>
              <a:t>Вигасин</a:t>
            </a:r>
            <a:r>
              <a:rPr lang="ru-RU" dirty="0" smtClean="0"/>
              <a:t> А.А. ИФА: Исследование химического состава и радиационных свойств планетных атмосфер</a:t>
            </a:r>
          </a:p>
          <a:p>
            <a:r>
              <a:rPr lang="ru-RU" dirty="0" smtClean="0"/>
              <a:t>Павлов А.К. ФТИ: Влияние космических лучей и межпланетной пыли на химию атмосфер и климат Земли и Марса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Федорова А.А. ИКИ: Исследование водяного и пылевого циклов Марса по данным наблюдений Марс-Экспресс (также 5.4)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Перевалов В.И. ИОА СО: Создание банков спектроскопической информации для приложений в области исследования химического состава атмосфер и климата планет (сибирское отделение)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ZoneTexte 1"/>
          <p:cNvSpPr txBox="1">
            <a:spLocks noChangeArrowheads="1"/>
          </p:cNvSpPr>
          <p:nvPr/>
        </p:nvSpPr>
        <p:spPr bwMode="auto">
          <a:xfrm>
            <a:off x="1155700" y="136525"/>
            <a:ext cx="704373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ru-RU" sz="2400" dirty="0"/>
              <a:t>Исследование распределения малых составляющих</a:t>
            </a:r>
            <a:endParaRPr lang="en-US" sz="2400" dirty="0"/>
          </a:p>
          <a:p>
            <a:pPr algn="ctr"/>
            <a:r>
              <a:rPr lang="ru-RU" sz="2400" dirty="0"/>
              <a:t>мезосферы Венеры</a:t>
            </a:r>
            <a:endParaRPr lang="en-US" sz="2400" dirty="0"/>
          </a:p>
          <a:p>
            <a:pPr algn="ctr"/>
            <a:r>
              <a:rPr lang="ru-RU" i="1" dirty="0" smtClean="0"/>
              <a:t>руководитель </a:t>
            </a:r>
            <a:r>
              <a:rPr lang="ru-RU" i="1" dirty="0"/>
              <a:t>Беляев Д.А</a:t>
            </a:r>
            <a:r>
              <a:rPr lang="ru-RU" i="1" dirty="0" smtClean="0"/>
              <a:t>. (ИКИ РАН)</a:t>
            </a:r>
            <a:endParaRPr lang="ru-RU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355600" y="1371600"/>
            <a:ext cx="8401050" cy="5356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just"/>
            <a:r>
              <a:rPr lang="ru-RU" b="1" u="sng"/>
              <a:t>Формулировка задачи:</a:t>
            </a:r>
          </a:p>
          <a:p>
            <a:pPr algn="just"/>
            <a:r>
              <a:rPr lang="ru-RU"/>
              <a:t>Исследование химических и физических процессов в мезосфере Венеры по измерениям распределения малых газовых составляющих, играющих ключевую роль в фотохимии и формирование облачного слоя, состоящего из серной кислоты.</a:t>
            </a:r>
          </a:p>
          <a:p>
            <a:pPr algn="just"/>
            <a:endParaRPr lang="ru-RU"/>
          </a:p>
          <a:p>
            <a:pPr algn="just"/>
            <a:r>
              <a:rPr lang="ru-RU" b="1" u="sng"/>
              <a:t>Исследуемые газы:</a:t>
            </a:r>
            <a:r>
              <a:rPr lang="ru-RU"/>
              <a:t> </a:t>
            </a:r>
            <a:r>
              <a:rPr lang="en-US"/>
              <a:t>SO, SO</a:t>
            </a:r>
            <a:r>
              <a:rPr lang="en-US" baseline="-25000"/>
              <a:t>2</a:t>
            </a:r>
            <a:r>
              <a:rPr lang="en-US"/>
              <a:t>, H</a:t>
            </a:r>
            <a:r>
              <a:rPr lang="en-US" baseline="-25000"/>
              <a:t>2</a:t>
            </a:r>
            <a:r>
              <a:rPr lang="en-US"/>
              <a:t>O, HCl, O</a:t>
            </a:r>
            <a:r>
              <a:rPr lang="en-US" baseline="-25000"/>
              <a:t>3</a:t>
            </a:r>
            <a:r>
              <a:rPr lang="en-US"/>
              <a:t>.</a:t>
            </a:r>
            <a:endParaRPr lang="ru-RU"/>
          </a:p>
          <a:p>
            <a:pPr algn="just"/>
            <a:endParaRPr lang="ru-RU"/>
          </a:p>
          <a:p>
            <a:pPr algn="just"/>
            <a:r>
              <a:rPr lang="ru-RU" b="1" u="sng"/>
              <a:t>Мезосфера Венеры:</a:t>
            </a:r>
            <a:r>
              <a:rPr lang="ru-RU"/>
              <a:t> слой над облаками 70-120 .</a:t>
            </a:r>
            <a:endParaRPr lang="en-US"/>
          </a:p>
          <a:p>
            <a:pPr algn="just"/>
            <a:endParaRPr lang="en-US"/>
          </a:p>
          <a:p>
            <a:pPr algn="just"/>
            <a:r>
              <a:rPr lang="ru-RU" b="1" u="sng"/>
              <a:t>Состояние дел:</a:t>
            </a:r>
          </a:p>
          <a:p>
            <a:pPr algn="just"/>
            <a:endParaRPr lang="ru-RU" b="1" u="sng"/>
          </a:p>
          <a:p>
            <a:pPr algn="just">
              <a:buFont typeface="Calibri" pitchFamily="34" charset="0"/>
              <a:buAutoNum type="arabicPeriod"/>
            </a:pPr>
            <a:r>
              <a:rPr lang="ru-RU"/>
              <a:t>Вертикальное распределение </a:t>
            </a:r>
            <a:r>
              <a:rPr lang="en-US"/>
              <a:t>SO </a:t>
            </a:r>
            <a:r>
              <a:rPr lang="ru-RU"/>
              <a:t>и </a:t>
            </a:r>
            <a:r>
              <a:rPr lang="en-US"/>
              <a:t>SO</a:t>
            </a:r>
            <a:r>
              <a:rPr lang="en-US" baseline="-25000"/>
              <a:t>2</a:t>
            </a:r>
            <a:r>
              <a:rPr lang="ru-RU"/>
              <a:t>: открытие двух слоев поглощения </a:t>
            </a:r>
            <a:r>
              <a:rPr lang="en-US"/>
              <a:t>SO</a:t>
            </a:r>
            <a:r>
              <a:rPr lang="en-US" baseline="-25000"/>
              <a:t>2</a:t>
            </a:r>
            <a:r>
              <a:rPr lang="en-US"/>
              <a:t> (65-80 </a:t>
            </a:r>
            <a:r>
              <a:rPr lang="ru-RU"/>
              <a:t>км и 90-100 км) (</a:t>
            </a:r>
            <a:r>
              <a:rPr lang="en-US"/>
              <a:t>Belyaev et al., 2011)</a:t>
            </a:r>
            <a:r>
              <a:rPr lang="ru-RU"/>
              <a:t>.</a:t>
            </a:r>
          </a:p>
          <a:p>
            <a:pPr algn="just"/>
            <a:r>
              <a:rPr lang="ru-RU">
                <a:solidFill>
                  <a:srgbClr val="0000FF"/>
                </a:solidFill>
              </a:rPr>
              <a:t>??? Каков механизм формирования верхнего слоя </a:t>
            </a:r>
            <a:r>
              <a:rPr lang="en-US">
                <a:solidFill>
                  <a:srgbClr val="0000FF"/>
                </a:solidFill>
              </a:rPr>
              <a:t>SO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ru-RU">
                <a:solidFill>
                  <a:srgbClr val="0000FF"/>
                </a:solidFill>
              </a:rPr>
              <a:t>и </a:t>
            </a:r>
            <a:r>
              <a:rPr lang="en-US">
                <a:solidFill>
                  <a:srgbClr val="0000FF"/>
                </a:solidFill>
              </a:rPr>
              <a:t>SO </a:t>
            </a:r>
            <a:r>
              <a:rPr lang="ru-RU">
                <a:solidFill>
                  <a:srgbClr val="0000FF"/>
                </a:solidFill>
              </a:rPr>
              <a:t>???</a:t>
            </a:r>
          </a:p>
          <a:p>
            <a:pPr algn="just"/>
            <a:r>
              <a:rPr lang="ru-RU">
                <a:solidFill>
                  <a:srgbClr val="0000FF"/>
                </a:solidFill>
              </a:rPr>
              <a:t>??? Широтные и годовые вариации содержания </a:t>
            </a:r>
            <a:r>
              <a:rPr lang="en-US">
                <a:solidFill>
                  <a:srgbClr val="0000FF"/>
                </a:solidFill>
              </a:rPr>
              <a:t>SO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ru-RU">
                <a:solidFill>
                  <a:srgbClr val="0000FF"/>
                </a:solidFill>
              </a:rPr>
              <a:t>и </a:t>
            </a:r>
            <a:r>
              <a:rPr lang="en-US">
                <a:solidFill>
                  <a:srgbClr val="0000FF"/>
                </a:solidFill>
              </a:rPr>
              <a:t>SO </a:t>
            </a:r>
            <a:r>
              <a:rPr lang="ru-RU">
                <a:solidFill>
                  <a:srgbClr val="0000FF"/>
                </a:solidFill>
              </a:rPr>
              <a:t>???</a:t>
            </a:r>
          </a:p>
          <a:p>
            <a:pPr algn="just"/>
            <a:endParaRPr lang="ru-RU">
              <a:solidFill>
                <a:srgbClr val="FF0000"/>
              </a:solidFill>
            </a:endParaRPr>
          </a:p>
          <a:p>
            <a:pPr algn="just">
              <a:buFont typeface="Calibri" pitchFamily="34" charset="0"/>
              <a:buAutoNum type="arabicPeriod" startAt="2"/>
            </a:pPr>
            <a:r>
              <a:rPr lang="ru-RU"/>
              <a:t>Вертикальное распределение 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ru-RU"/>
              <a:t>(90-100 км) </a:t>
            </a:r>
            <a:r>
              <a:rPr lang="en-US"/>
              <a:t>(Fedorova et al., 2008)</a:t>
            </a:r>
            <a:r>
              <a:rPr lang="ru-RU"/>
              <a:t>.</a:t>
            </a:r>
          </a:p>
          <a:p>
            <a:pPr algn="just"/>
            <a:r>
              <a:rPr lang="ru-RU">
                <a:solidFill>
                  <a:srgbClr val="0000FF"/>
                </a:solidFill>
              </a:rPr>
              <a:t>??? Новые данные для изучения соотношения 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  <a:r>
              <a:rPr lang="en-US">
                <a:solidFill>
                  <a:srgbClr val="0000FF"/>
                </a:solidFill>
              </a:rPr>
              <a:t>O/HDO </a:t>
            </a:r>
            <a:r>
              <a:rPr lang="ru-RU">
                <a:solidFill>
                  <a:srgbClr val="0000FF"/>
                </a:solidFill>
              </a:rPr>
              <a:t>???</a:t>
            </a:r>
            <a:endParaRPr lang="en-US">
              <a:solidFill>
                <a:srgbClr val="0000FF"/>
              </a:solidFill>
            </a:endParaRPr>
          </a:p>
          <a:p>
            <a:pPr algn="just"/>
            <a:r>
              <a:rPr lang="ru-RU">
                <a:solidFill>
                  <a:srgbClr val="0000FF"/>
                </a:solidFill>
              </a:rPr>
              <a:t>??? Какова корреляция между поглощениями 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  <a:r>
              <a:rPr lang="en-US">
                <a:solidFill>
                  <a:srgbClr val="0000FF"/>
                </a:solidFill>
              </a:rPr>
              <a:t>O </a:t>
            </a:r>
            <a:r>
              <a:rPr lang="ru-RU">
                <a:solidFill>
                  <a:srgbClr val="0000FF"/>
                </a:solidFill>
              </a:rPr>
              <a:t>и </a:t>
            </a:r>
            <a:r>
              <a:rPr lang="en-US">
                <a:solidFill>
                  <a:srgbClr val="0000FF"/>
                </a:solidFill>
              </a:rPr>
              <a:t>SO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ru-RU">
                <a:solidFill>
                  <a:srgbClr val="0000FF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2579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ZoneTexte 1"/>
          <p:cNvSpPr txBox="1">
            <a:spLocks noChangeArrowheads="1"/>
          </p:cNvSpPr>
          <p:nvPr/>
        </p:nvSpPr>
        <p:spPr bwMode="auto">
          <a:xfrm>
            <a:off x="1155700" y="136525"/>
            <a:ext cx="704373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ru-RU" sz="2400"/>
              <a:t>Исследование распределения малых составляющих</a:t>
            </a:r>
            <a:endParaRPr lang="en-US" sz="2400"/>
          </a:p>
          <a:p>
            <a:pPr algn="ctr"/>
            <a:r>
              <a:rPr lang="ru-RU" sz="2400"/>
              <a:t>мезосферы Венеры</a:t>
            </a:r>
            <a:endParaRPr lang="en-US" sz="2400"/>
          </a:p>
          <a:p>
            <a:pPr algn="ctr"/>
            <a:r>
              <a:rPr lang="ru-RU" i="1"/>
              <a:t>(продолжение)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5600" y="1350963"/>
            <a:ext cx="8401050" cy="53546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just">
              <a:buFont typeface="Calibri" pitchFamily="34" charset="0"/>
              <a:buAutoNum type="arabicPeriod" startAt="3"/>
            </a:pPr>
            <a:r>
              <a:rPr lang="ru-RU"/>
              <a:t>Вертикальное распределение </a:t>
            </a:r>
            <a:r>
              <a:rPr lang="en-US"/>
              <a:t>HCl </a:t>
            </a:r>
            <a:r>
              <a:rPr lang="ru-RU"/>
              <a:t>(70-100 км) </a:t>
            </a:r>
            <a:r>
              <a:rPr lang="en-US"/>
              <a:t>(Vandaele et al., 2008)</a:t>
            </a:r>
            <a:r>
              <a:rPr lang="ru-RU"/>
              <a:t>.</a:t>
            </a:r>
          </a:p>
          <a:p>
            <a:pPr algn="just"/>
            <a:r>
              <a:rPr lang="ru-RU">
                <a:solidFill>
                  <a:srgbClr val="0000FF"/>
                </a:solidFill>
              </a:rPr>
              <a:t>??? Широтные и годовые вариации содержания</a:t>
            </a:r>
            <a:r>
              <a:rPr lang="en-US">
                <a:solidFill>
                  <a:srgbClr val="0000FF"/>
                </a:solidFill>
              </a:rPr>
              <a:t> HCl </a:t>
            </a:r>
            <a:r>
              <a:rPr lang="ru-RU">
                <a:solidFill>
                  <a:srgbClr val="0000FF"/>
                </a:solidFill>
              </a:rPr>
              <a:t>???</a:t>
            </a:r>
          </a:p>
          <a:p>
            <a:pPr algn="just"/>
            <a:endParaRPr lang="ru-RU">
              <a:solidFill>
                <a:srgbClr val="0000FF"/>
              </a:solidFill>
            </a:endParaRPr>
          </a:p>
          <a:p>
            <a:pPr algn="just">
              <a:buFont typeface="Calibri" pitchFamily="34" charset="0"/>
              <a:buAutoNum type="arabicPeriod" startAt="4"/>
            </a:pPr>
            <a:r>
              <a:rPr lang="ru-RU">
                <a:solidFill>
                  <a:srgbClr val="000000"/>
                </a:solidFill>
              </a:rPr>
              <a:t>Открытие озона на Венере (слой 90-95 км) (</a:t>
            </a:r>
            <a:r>
              <a:rPr lang="en-US">
                <a:solidFill>
                  <a:srgbClr val="000000"/>
                </a:solidFill>
              </a:rPr>
              <a:t>Montmessin et al., 2011).</a:t>
            </a:r>
            <a:endParaRPr lang="ru-RU">
              <a:solidFill>
                <a:srgbClr val="000000"/>
              </a:solidFill>
            </a:endParaRPr>
          </a:p>
          <a:p>
            <a:pPr algn="just"/>
            <a:r>
              <a:rPr lang="ru-RU">
                <a:solidFill>
                  <a:srgbClr val="0000FF"/>
                </a:solidFill>
              </a:rPr>
              <a:t>??? Широтные и годовые вариации содержания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ru-RU">
                <a:solidFill>
                  <a:srgbClr val="0000FF"/>
                </a:solidFill>
              </a:rPr>
              <a:t>О</a:t>
            </a:r>
            <a:r>
              <a:rPr lang="ru-RU" baseline="-25000">
                <a:solidFill>
                  <a:srgbClr val="0000FF"/>
                </a:solidFill>
              </a:rPr>
              <a:t>3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ru-RU">
                <a:solidFill>
                  <a:srgbClr val="0000FF"/>
                </a:solidFill>
              </a:rPr>
              <a:t>???</a:t>
            </a:r>
          </a:p>
          <a:p>
            <a:pPr algn="just"/>
            <a:r>
              <a:rPr lang="ru-RU">
                <a:solidFill>
                  <a:srgbClr val="0000FF"/>
                </a:solidFill>
              </a:rPr>
              <a:t>??? Какова корреляция между поглощениями О</a:t>
            </a:r>
            <a:r>
              <a:rPr lang="ru-RU" baseline="-25000">
                <a:solidFill>
                  <a:srgbClr val="0000FF"/>
                </a:solidFill>
              </a:rPr>
              <a:t>3</a:t>
            </a:r>
            <a:r>
              <a:rPr lang="ru-RU">
                <a:solidFill>
                  <a:srgbClr val="0000FF"/>
                </a:solidFill>
              </a:rPr>
              <a:t> и </a:t>
            </a:r>
            <a:r>
              <a:rPr lang="en-US">
                <a:solidFill>
                  <a:srgbClr val="0000FF"/>
                </a:solidFill>
              </a:rPr>
              <a:t>HCl </a:t>
            </a:r>
            <a:r>
              <a:rPr lang="ru-RU">
                <a:solidFill>
                  <a:srgbClr val="0000FF"/>
                </a:solidFill>
              </a:rPr>
              <a:t>и эмиссией ОН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ru-RU">
                <a:solidFill>
                  <a:srgbClr val="0000FF"/>
                </a:solidFill>
              </a:rPr>
              <a:t>???</a:t>
            </a:r>
          </a:p>
          <a:p>
            <a:pPr algn="just"/>
            <a:endParaRPr lang="ru-RU">
              <a:solidFill>
                <a:srgbClr val="000000"/>
              </a:solidFill>
            </a:endParaRPr>
          </a:p>
          <a:p>
            <a:pPr algn="just"/>
            <a:r>
              <a:rPr lang="ru-RU" b="1" u="sng"/>
              <a:t>Ожидаемые в конце 2012 года научные результаты</a:t>
            </a:r>
            <a:r>
              <a:rPr lang="ru-RU" u="sng"/>
              <a:t>:</a:t>
            </a:r>
            <a:r>
              <a:rPr lang="ru-RU">
                <a:solidFill>
                  <a:srgbClr val="000000"/>
                </a:solidFill>
              </a:rPr>
              <a:t> решение вопросов 1, 2, 3.</a:t>
            </a:r>
          </a:p>
          <a:p>
            <a:pPr algn="just"/>
            <a:endParaRPr lang="ru-RU">
              <a:solidFill>
                <a:srgbClr val="000000"/>
              </a:solidFill>
            </a:endParaRPr>
          </a:p>
          <a:p>
            <a:pPr algn="just"/>
            <a:r>
              <a:rPr lang="ru-RU" b="1" u="sng"/>
              <a:t>Предлагаемые методы и подходы:</a:t>
            </a:r>
            <a:r>
              <a:rPr lang="ru-RU"/>
              <a:t> Обработка и интерпретация данных измерений приборов SPICAV и SOIR с борта космического орбитального аппарата «Венера-Экспресс». </a:t>
            </a:r>
            <a:r>
              <a:rPr lang="en-US"/>
              <a:t>SPICAV</a:t>
            </a:r>
            <a:r>
              <a:rPr lang="ru-RU"/>
              <a:t>: 200-300 нм (</a:t>
            </a:r>
            <a:r>
              <a:rPr lang="en-US"/>
              <a:t>SO</a:t>
            </a:r>
            <a:r>
              <a:rPr lang="en-US" baseline="-25000"/>
              <a:t>2</a:t>
            </a:r>
            <a:r>
              <a:rPr lang="en-US"/>
              <a:t>, SO, O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ru-RU"/>
              <a:t>, </a:t>
            </a:r>
            <a:r>
              <a:rPr lang="en-US"/>
              <a:t>SOIR</a:t>
            </a:r>
            <a:r>
              <a:rPr lang="ru-RU"/>
              <a:t>: </a:t>
            </a:r>
            <a:r>
              <a:rPr lang="en-US"/>
              <a:t>4 </a:t>
            </a:r>
            <a:r>
              <a:rPr lang="ru-RU"/>
              <a:t>мкм </a:t>
            </a:r>
            <a:r>
              <a:rPr lang="en-US"/>
              <a:t>(SO</a:t>
            </a:r>
            <a:r>
              <a:rPr lang="en-US" baseline="-25000"/>
              <a:t>2</a:t>
            </a:r>
            <a:r>
              <a:rPr lang="ru-RU"/>
              <a:t>), </a:t>
            </a:r>
            <a:r>
              <a:rPr lang="en-US"/>
              <a:t>2.56 </a:t>
            </a:r>
            <a:r>
              <a:rPr lang="ru-RU"/>
              <a:t>мкм (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ru-RU"/>
              <a:t>), 3.6 мкм (</a:t>
            </a:r>
            <a:r>
              <a:rPr lang="en-US"/>
              <a:t>HCl</a:t>
            </a:r>
            <a:r>
              <a:rPr lang="ru-RU"/>
              <a:t>).</a:t>
            </a:r>
          </a:p>
          <a:p>
            <a:pPr algn="just"/>
            <a:endParaRPr lang="ru-RU" u="sng"/>
          </a:p>
          <a:p>
            <a:pPr algn="just"/>
            <a:r>
              <a:rPr lang="ru-RU" b="1" u="sng"/>
              <a:t>Список публикаций научного коллектива по теме:</a:t>
            </a:r>
            <a:endParaRPr lang="ru-RU"/>
          </a:p>
          <a:p>
            <a:pPr>
              <a:buFont typeface="Wingdings" pitchFamily="2" charset="2"/>
              <a:buChar char="Ø"/>
            </a:pPr>
            <a:r>
              <a:rPr lang="en-US" sz="1200"/>
              <a:t>Belyaev D.A. et al., 2012. Vertical profiling of SO</a:t>
            </a:r>
            <a:r>
              <a:rPr lang="en-US" sz="1200" baseline="-25000"/>
              <a:t>2</a:t>
            </a:r>
            <a:r>
              <a:rPr lang="en-US" sz="1200"/>
              <a:t> and SO above Venus' clouds by SPICAV/SOIR solar occultations. // Icarus.</a:t>
            </a: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en-US" sz="1200"/>
              <a:t>Marcq E. et al., 2011. An investigation of the SO</a:t>
            </a:r>
            <a:r>
              <a:rPr lang="en-US" sz="1200" baseline="-25000"/>
              <a:t>2</a:t>
            </a:r>
            <a:r>
              <a:rPr lang="en-US" sz="1200"/>
              <a:t> content of the venusian mesosphere using SPICAV-UV in nadir mode. // Icarus.</a:t>
            </a: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en-US" sz="1200"/>
              <a:t>Montmessin F. et al., 2011. A layer of ozone detected in the nightside upper atmosphere of Venus. // Icarus.</a:t>
            </a: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en-US" sz="1200"/>
              <a:t>Fedorova A.A. et al., 2008. HDO and H</a:t>
            </a:r>
            <a:r>
              <a:rPr lang="en-US" sz="1200" baseline="-25000"/>
              <a:t>2</a:t>
            </a:r>
            <a:r>
              <a:rPr lang="en-US" sz="1200"/>
              <a:t>O vertical distributions and isotopic ratio in the Venus mesosphere by SOIR spectrometer on board Venus Express. // Journal of Geophysical Research. </a:t>
            </a: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en-US" sz="1200"/>
              <a:t>Zhang X. et al., 2011. Sulfur chemistry in the middle atmosphere of Venus. // </a:t>
            </a:r>
            <a:r>
              <a:rPr lang="ru-RU" sz="1200"/>
              <a:t>Icarus.</a:t>
            </a:r>
          </a:p>
        </p:txBody>
      </p:sp>
    </p:spTree>
    <p:extLst>
      <p:ext uri="{BB962C8B-B14F-4D97-AF65-F5344CB8AC3E}">
        <p14:creationId xmlns:p14="http://schemas.microsoft.com/office/powerpoint/2010/main" val="98094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435975" cy="64087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/>
              <a:t>Институт физики атмосферы им. А.М. Обухова РАН</a:t>
            </a:r>
          </a:p>
          <a:p>
            <a:pPr algn="ctr">
              <a:buFontTx/>
              <a:buNone/>
            </a:pPr>
            <a:r>
              <a:rPr lang="ru-RU" sz="2000" b="1"/>
              <a:t>Рук. проекта: А.А. Вигасин</a:t>
            </a:r>
            <a:endParaRPr lang="en-US" sz="2000" b="1"/>
          </a:p>
          <a:p>
            <a:pPr>
              <a:buFontTx/>
              <a:buNone/>
            </a:pPr>
            <a:endParaRPr lang="en-US" sz="2800" b="1"/>
          </a:p>
          <a:p>
            <a:r>
              <a:rPr lang="ru-RU" sz="2800" b="1"/>
              <a:t>Название и цель проекта:</a:t>
            </a:r>
            <a:r>
              <a:rPr lang="ru-RU" sz="2800"/>
              <a:t> </a:t>
            </a:r>
          </a:p>
          <a:p>
            <a:pPr>
              <a:buFontTx/>
              <a:buNone/>
            </a:pPr>
            <a:r>
              <a:rPr lang="ru-RU" sz="2800"/>
              <a:t>  </a:t>
            </a:r>
            <a:r>
              <a:rPr lang="en-US" sz="2800"/>
              <a:t> </a:t>
            </a:r>
            <a:r>
              <a:rPr lang="ru-RU" sz="2400"/>
              <a:t>Теоретическое моделирование индуцированных и континуальных спектров молекулярных пар и ван-дер-ваальсовской ассоциации молекул в атмосфере.</a:t>
            </a:r>
            <a:endParaRPr lang="en-US" sz="4000"/>
          </a:p>
          <a:p>
            <a:r>
              <a:rPr lang="ru-RU" sz="2800" b="1"/>
              <a:t>Задачи 1-го года:</a:t>
            </a:r>
            <a:r>
              <a:rPr lang="ru-RU" sz="2800"/>
              <a:t> </a:t>
            </a:r>
          </a:p>
          <a:p>
            <a:pPr>
              <a:buFontTx/>
              <a:buNone/>
            </a:pPr>
            <a:r>
              <a:rPr lang="ru-RU" sz="2800"/>
              <a:t>    К</a:t>
            </a:r>
            <a:r>
              <a:rPr lang="ru-RU" sz="2400"/>
              <a:t>вантово-химический расчет </a:t>
            </a:r>
            <a:r>
              <a:rPr lang="en-US" sz="2400" i="1"/>
              <a:t>ab initio</a:t>
            </a:r>
            <a:r>
              <a:rPr lang="ru-RU" sz="2400"/>
              <a:t> поверхностей потенциальной энергии и наведенного дипольного момента, а так же температурной зависимости интенсивности столкновительно-индуцированного поглощения в системах </a:t>
            </a:r>
            <a:r>
              <a:rPr lang="en-US" sz="2400"/>
              <a:t>H</a:t>
            </a:r>
            <a:r>
              <a:rPr lang="ru-RU" sz="2400" baseline="-25000"/>
              <a:t>2</a:t>
            </a:r>
            <a:r>
              <a:rPr lang="ru-RU" sz="2400"/>
              <a:t>-</a:t>
            </a:r>
            <a:r>
              <a:rPr lang="en-US" sz="2400"/>
              <a:t>N</a:t>
            </a:r>
            <a:r>
              <a:rPr lang="ru-RU" sz="2400" baseline="-25000"/>
              <a:t>2</a:t>
            </a:r>
            <a:r>
              <a:rPr lang="ru-RU" sz="2400"/>
              <a:t> и </a:t>
            </a:r>
            <a:r>
              <a:rPr lang="en-US" sz="2400"/>
              <a:t>H</a:t>
            </a:r>
            <a:r>
              <a:rPr lang="ru-RU" sz="2400" baseline="-25000"/>
              <a:t>2</a:t>
            </a:r>
            <a:r>
              <a:rPr lang="en-US" sz="2400"/>
              <a:t>O</a:t>
            </a:r>
            <a:r>
              <a:rPr lang="ru-RU" sz="2400"/>
              <a:t>-</a:t>
            </a:r>
            <a:r>
              <a:rPr lang="en-US" sz="2400"/>
              <a:t>CO</a:t>
            </a:r>
            <a:r>
              <a:rPr lang="ru-RU" sz="2400" baseline="-25000"/>
              <a:t>2</a:t>
            </a:r>
            <a:r>
              <a:rPr lang="ru-RU" sz="2400"/>
              <a:t>.</a:t>
            </a:r>
            <a:r>
              <a:rPr lang="ru-RU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5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4608513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3213" y="207963"/>
            <a:ext cx="85899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/>
              <a:t>Пример расчета </a:t>
            </a:r>
            <a:r>
              <a:rPr lang="en-US" sz="2000" i="1"/>
              <a:t>ab initio</a:t>
            </a:r>
            <a:r>
              <a:rPr lang="ru-RU" sz="2000"/>
              <a:t> температурной зависимости интегральной интенсивности</a:t>
            </a:r>
            <a:r>
              <a:rPr lang="en-US" sz="2000"/>
              <a:t> </a:t>
            </a:r>
            <a:r>
              <a:rPr lang="ru-RU" sz="2000"/>
              <a:t>фундаментальной полосы поглощения </a:t>
            </a:r>
            <a:r>
              <a:rPr lang="en-US" sz="2000"/>
              <a:t>N</a:t>
            </a:r>
            <a:r>
              <a:rPr lang="en-US" sz="2000" baseline="-25000"/>
              <a:t>2</a:t>
            </a:r>
            <a:r>
              <a:rPr lang="ru-RU" sz="2000"/>
              <a:t>, индуцированной при</a:t>
            </a:r>
            <a:r>
              <a:rPr lang="en-US" sz="2000"/>
              <a:t> </a:t>
            </a:r>
            <a:r>
              <a:rPr lang="ru-RU" sz="2000"/>
              <a:t>столкновениях с </a:t>
            </a:r>
            <a:r>
              <a:rPr lang="en-US" sz="2000"/>
              <a:t>H</a:t>
            </a:r>
            <a:r>
              <a:rPr lang="en-US" sz="2000" baseline="-25000"/>
              <a:t>2</a:t>
            </a:r>
            <a:endParaRPr lang="ru-RU" sz="2000" baseline="-250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8750" y="5013325"/>
            <a:ext cx="869315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800" b="1"/>
              <a:t>Далее планируется исследовать:</a:t>
            </a:r>
          </a:p>
          <a:p>
            <a:pPr>
              <a:buFontTx/>
              <a:buAutoNum type="arabicPeriod"/>
            </a:pPr>
            <a:r>
              <a:rPr lang="ru-RU" sz="2000"/>
              <a:t>Основные и обертонные полосы </a:t>
            </a:r>
            <a:r>
              <a:rPr lang="en-US" sz="2000"/>
              <a:t>N</a:t>
            </a:r>
            <a:r>
              <a:rPr lang="en-US" sz="2000" baseline="-25000"/>
              <a:t>2</a:t>
            </a:r>
            <a:r>
              <a:rPr lang="ru-RU" sz="2000"/>
              <a:t>, </a:t>
            </a:r>
            <a:r>
              <a:rPr lang="en-US" sz="2000"/>
              <a:t>H</a:t>
            </a:r>
            <a:r>
              <a:rPr lang="en-US" sz="2000" baseline="-25000"/>
              <a:t>2</a:t>
            </a:r>
            <a:r>
              <a:rPr lang="ru-RU" sz="2000"/>
              <a:t> и </a:t>
            </a:r>
            <a:r>
              <a:rPr lang="en-US" sz="2000"/>
              <a:t>D</a:t>
            </a:r>
            <a:r>
              <a:rPr lang="en-US" sz="2000" baseline="-25000"/>
              <a:t>2</a:t>
            </a:r>
            <a:r>
              <a:rPr lang="ru-RU" sz="2000"/>
              <a:t> в системе азот-водород.</a:t>
            </a:r>
          </a:p>
          <a:p>
            <a:pPr>
              <a:buFontTx/>
              <a:buAutoNum type="arabicPeriod"/>
            </a:pPr>
            <a:r>
              <a:rPr lang="ru-RU" sz="2000"/>
              <a:t>Полносимметричные колебания СО</a:t>
            </a:r>
            <a:r>
              <a:rPr lang="ru-RU" sz="2000" baseline="-25000"/>
              <a:t>2</a:t>
            </a:r>
            <a:r>
              <a:rPr lang="ru-RU" sz="2000"/>
              <a:t>, индуцированные Н</a:t>
            </a:r>
            <a:r>
              <a:rPr lang="ru-RU" sz="2000" baseline="-25000"/>
              <a:t>2</a:t>
            </a:r>
            <a:r>
              <a:rPr lang="ru-RU" sz="2000"/>
              <a:t>О.</a:t>
            </a:r>
            <a:endParaRPr lang="en-US" sz="2000"/>
          </a:p>
          <a:p>
            <a:pPr>
              <a:buFontTx/>
              <a:buAutoNum type="arabicPeriod"/>
            </a:pPr>
            <a:r>
              <a:rPr lang="ru-RU" sz="2000"/>
              <a:t>Континуальное поглощение в смеси</a:t>
            </a:r>
            <a:r>
              <a:rPr lang="en-US" sz="2000"/>
              <a:t> </a:t>
            </a:r>
            <a:r>
              <a:rPr lang="ru-RU" sz="2000"/>
              <a:t>СО</a:t>
            </a:r>
            <a:r>
              <a:rPr lang="ru-RU" sz="2000" baseline="-25000"/>
              <a:t>2</a:t>
            </a:r>
            <a:r>
              <a:rPr lang="ru-RU" sz="2000"/>
              <a:t>-Н</a:t>
            </a:r>
            <a:r>
              <a:rPr lang="ru-RU" sz="2000" baseline="-25000"/>
              <a:t>2</a:t>
            </a:r>
            <a:r>
              <a:rPr lang="ru-RU" sz="2000"/>
              <a:t>О.</a:t>
            </a:r>
            <a:endParaRPr lang="en-US" sz="2000"/>
          </a:p>
          <a:p>
            <a:pPr>
              <a:buFontTx/>
              <a:buAutoNum type="arabicPeriod"/>
            </a:pPr>
            <a:r>
              <a:rPr lang="ru-RU" sz="2000"/>
              <a:t>ИК-спектры малых кластеров (СО</a:t>
            </a:r>
            <a:r>
              <a:rPr lang="ru-RU" sz="2000" baseline="-25000"/>
              <a:t>2</a:t>
            </a:r>
            <a:r>
              <a:rPr lang="ru-RU" sz="2000"/>
              <a:t>)</a:t>
            </a:r>
            <a:r>
              <a:rPr lang="en-US" sz="2000" baseline="-25000"/>
              <a:t>n</a:t>
            </a:r>
            <a:r>
              <a:rPr lang="en-US" sz="2000"/>
              <a:t> </a:t>
            </a:r>
            <a:r>
              <a:rPr lang="ru-RU" sz="2000"/>
              <a:t>и (СО</a:t>
            </a:r>
            <a:r>
              <a:rPr lang="ru-RU" sz="2000" baseline="-25000"/>
              <a:t>2</a:t>
            </a:r>
            <a:r>
              <a:rPr lang="ru-RU" sz="2000"/>
              <a:t>)</a:t>
            </a:r>
            <a:r>
              <a:rPr lang="en-US" sz="2000" baseline="-25000"/>
              <a:t>n</a:t>
            </a:r>
            <a:r>
              <a:rPr lang="en-US" sz="2000"/>
              <a:t>(H</a:t>
            </a:r>
            <a:r>
              <a:rPr lang="en-US" sz="2000" baseline="-25000"/>
              <a:t>2</a:t>
            </a:r>
            <a:r>
              <a:rPr lang="en-US" sz="2000"/>
              <a:t>O)</a:t>
            </a:r>
            <a:r>
              <a:rPr lang="en-US" sz="2000" baseline="-25000"/>
              <a:t>m</a:t>
            </a:r>
            <a:r>
              <a:rPr lang="ru-RU" sz="2000"/>
              <a:t>.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7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3793</Words>
  <Application>Microsoft Office PowerPoint</Application>
  <PresentationFormat>Экран (4:3)</PresentationFormat>
  <Paragraphs>263</Paragraphs>
  <Slides>34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CorelDRAW</vt:lpstr>
      <vt:lpstr>Программы Президиума РАН 22   Фундаментальные исследования и освоение Солнечной системы  Научное направление № 5 АТМОСФЕРЫ И КЛИМАТ ПЛАНЕТ     </vt:lpstr>
      <vt:lpstr>5.1 Формирование и эволюция планетных атмосфер</vt:lpstr>
      <vt:lpstr>Презентация PowerPoint</vt:lpstr>
      <vt:lpstr>Презентация PowerPoint</vt:lpstr>
      <vt:lpstr>5.2 Химический и изотопный состав</vt:lpstr>
      <vt:lpstr>Презентация PowerPoint</vt:lpstr>
      <vt:lpstr>Презентация PowerPoint</vt:lpstr>
      <vt:lpstr>Презентация PowerPoint</vt:lpstr>
      <vt:lpstr>Презентация PowerPoint</vt:lpstr>
      <vt:lpstr>Влияние космических лучей и межпланетной пыли на химию атмосфер и климат Земли и Марса. ФТИ им. А.Ф. Иоффе РАН   рук. Павлов А.К. </vt:lpstr>
      <vt:lpstr>Методы: 1.Расчет ионизации атмосфер космическими лучами  в диапазоне энергий 100 эВ -1000 ГэВ  для произвольного состава атмосферы с помощью численного кода GEANT4 (ЦЕРН) 2. Расчет изменений состава атмосфер с использованием одномерных и трехмерных фотохимических моделей (фотохимические коды MOZART). 3. Расчеты поведения аэрозолей в верхней атмосфере c помощью микрофизической аэрозольной модели CARMA 4. Расчет воздействий на климат с помощью трехмерных климатических кодов CAM3 и WACCM</vt:lpstr>
      <vt:lpstr>Презентация PowerPoint</vt:lpstr>
      <vt:lpstr>Презентация PowerPoint</vt:lpstr>
      <vt:lpstr>Презентация PowerPoint</vt:lpstr>
      <vt:lpstr>Презентация PowerPoint</vt:lpstr>
      <vt:lpstr>5.3 Тепловой режим, динамика и климат</vt:lpstr>
      <vt:lpstr>Презентация PowerPoint</vt:lpstr>
      <vt:lpstr>Презентация PowerPoint</vt:lpstr>
      <vt:lpstr>Программа 22 Президиума РАН  «Фундаментальные исследования и освоение Солнечной системы» (направление «Атмосферы и климат планет»).</vt:lpstr>
      <vt:lpstr>Задачи 1-го года и ожидаемые в конце 2012 года научные результаты</vt:lpstr>
      <vt:lpstr>Инициативный проект ИССЛЕДОВАНИЕ РОЛИ ДИНАМИЧЕСКИХ И РАДИАЦИОННЫХ ПРОЦЕССОВ В ФОРМИРОВАНИИ ОБЩЕЙ ЦИРКУЛЯЦИИ АТМОСФЕР ВЕНЕРЫ И ТИТАНА</vt:lpstr>
      <vt:lpstr>Презентация PowerPoint</vt:lpstr>
      <vt:lpstr>Презентация PowerPoint</vt:lpstr>
      <vt:lpstr>Презентация PowerPoint</vt:lpstr>
      <vt:lpstr>Электрическое динамо в атмосферах планет Солнечной системы. Рук. проекта: Мареев Е.А.  Институт прикладной физики РАН, Нижний Новгород</vt:lpstr>
      <vt:lpstr>Ожидаемые результаты 2012 г.</vt:lpstr>
      <vt:lpstr>    Фундаментальная научная проблема, на решение которой направлен проект: Исследование мезомасштабной динамики и связанного с ней аэрозольного цикла в атмосфере Марса.  Рук. проекта: Петросян А.С. (ИКИ РАН)  Конкретная фундаментальная задача (задачи) в рамках проблемы, на решение которой направлен проект:   </vt:lpstr>
      <vt:lpstr>Ожидаемые в конце 2012 года научные результаты: </vt:lpstr>
      <vt:lpstr>Исследование  динамических и кинетических процессов различных масштабов в климатической системе Марса</vt:lpstr>
      <vt:lpstr>5.4 Атмосферные аэрозоли</vt:lpstr>
      <vt:lpstr>5.5 Взаимодействие атмосферы и литосферы</vt:lpstr>
      <vt:lpstr>5.6 Верхние атмосферы планет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Программы Президиума РАН 22   Фундаментальные исследования и освоение Солнечной системы  Научное направление № 5 АТМОСФЕРЫ И КЛИМАТ ПЛАНЕТ</dc:title>
  <dc:creator>Олег</dc:creator>
  <cp:lastModifiedBy>Anna</cp:lastModifiedBy>
  <cp:revision>71</cp:revision>
  <dcterms:created xsi:type="dcterms:W3CDTF">2012-03-27T05:52:00Z</dcterms:created>
  <dcterms:modified xsi:type="dcterms:W3CDTF">2012-04-03T08:54:45Z</dcterms:modified>
</cp:coreProperties>
</file>